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5" r:id="rId3"/>
    <p:sldId id="257" r:id="rId4"/>
    <p:sldId id="276" r:id="rId5"/>
    <p:sldId id="277" r:id="rId6"/>
    <p:sldId id="278" r:id="rId7"/>
    <p:sldId id="279" r:id="rId8"/>
    <p:sldId id="306" r:id="rId9"/>
    <p:sldId id="307" r:id="rId10"/>
    <p:sldId id="308" r:id="rId11"/>
    <p:sldId id="310" r:id="rId12"/>
    <p:sldId id="311" r:id="rId13"/>
    <p:sldId id="312" r:id="rId14"/>
    <p:sldId id="315" r:id="rId15"/>
    <p:sldId id="316" r:id="rId16"/>
    <p:sldId id="293" r:id="rId17"/>
    <p:sldId id="294" r:id="rId18"/>
    <p:sldId id="317" r:id="rId19"/>
    <p:sldId id="296" r:id="rId20"/>
    <p:sldId id="297" r:id="rId21"/>
    <p:sldId id="298" r:id="rId22"/>
    <p:sldId id="299" r:id="rId23"/>
    <p:sldId id="318" r:id="rId24"/>
    <p:sldId id="31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6600"/>
    <a:srgbClr val="E09610"/>
    <a:srgbClr val="FF5050"/>
    <a:srgbClr val="FDFDE2"/>
    <a:srgbClr val="E07A33"/>
    <a:srgbClr val="006699"/>
    <a:srgbClr val="4BACC6"/>
    <a:srgbClr val="000000"/>
    <a:srgbClr val="065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660"/>
  </p:normalViewPr>
  <p:slideViewPr>
    <p:cSldViewPr snapToGrid="0">
      <p:cViewPr>
        <p:scale>
          <a:sx n="76" d="100"/>
          <a:sy n="76" d="100"/>
        </p:scale>
        <p:origin x="93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ata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eg"/><Relationship Id="rId5" Type="http://schemas.openxmlformats.org/officeDocument/2006/relationships/image" Target="../media/image17.jpeg"/><Relationship Id="rId4"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eg"/><Relationship Id="rId5" Type="http://schemas.openxmlformats.org/officeDocument/2006/relationships/image" Target="../media/image17.jpeg"/><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2EA02-A6C0-4979-A4A6-AB70D9BA92CF}" type="doc">
      <dgm:prSet loTypeId="urn:microsoft.com/office/officeart/2005/8/layout/hList7" loCatId="list" qsTypeId="urn:microsoft.com/office/officeart/2005/8/quickstyle/simple3" qsCatId="simple" csTypeId="urn:microsoft.com/office/officeart/2005/8/colors/accent0_1" csCatId="mainScheme" phldr="1"/>
      <dgm:spPr/>
      <dgm:t>
        <a:bodyPr/>
        <a:lstStyle/>
        <a:p>
          <a:endParaRPr lang="en-US"/>
        </a:p>
      </dgm:t>
    </dgm:pt>
    <dgm:pt modelId="{46733D35-BF92-4F11-A750-A3775DD8F517}">
      <dgm:prSet/>
      <dgm:spPr>
        <a:solidFill>
          <a:schemeClr val="tx2">
            <a:lumMod val="20000"/>
            <a:lumOff val="80000"/>
          </a:schemeClr>
        </a:solidFill>
      </dgm:spPr>
      <dgm:t>
        <a:bodyPr/>
        <a:lstStyle/>
        <a:p>
          <a:pPr rtl="0"/>
          <a:r>
            <a:rPr lang="ka-GE" dirty="0">
              <a:latin typeface="Calibri" panose="020F0502020204030204" pitchFamily="34" charset="0"/>
              <a:cs typeface="Calibri" panose="020F0502020204030204" pitchFamily="34" charset="0"/>
            </a:rPr>
            <a:t>მოსახლეობის ინტერესების მაქსიმალურად გათვალისწინება და ჩართულობა</a:t>
          </a:r>
          <a:endParaRPr lang="nb-NO" dirty="0">
            <a:latin typeface="Calibri" panose="020F0502020204030204" pitchFamily="34" charset="0"/>
            <a:cs typeface="Calibri" panose="020F0502020204030204" pitchFamily="34" charset="0"/>
          </a:endParaRPr>
        </a:p>
      </dgm:t>
    </dgm:pt>
    <dgm:pt modelId="{5DFD8B5B-AD65-4E13-8869-81DD347C9C46}" type="parTrans" cxnId="{D7365C85-FA72-48D8-B1A1-E55FAE26A458}">
      <dgm:prSet/>
      <dgm:spPr/>
      <dgm:t>
        <a:bodyPr/>
        <a:lstStyle/>
        <a:p>
          <a:endParaRPr lang="en-US"/>
        </a:p>
      </dgm:t>
    </dgm:pt>
    <dgm:pt modelId="{3002A112-C8C6-419C-84F4-FB1C5825CC62}" type="sibTrans" cxnId="{D7365C85-FA72-48D8-B1A1-E55FAE26A458}">
      <dgm:prSet/>
      <dgm:spPr/>
      <dgm:t>
        <a:bodyPr/>
        <a:lstStyle/>
        <a:p>
          <a:endParaRPr lang="en-US"/>
        </a:p>
      </dgm:t>
    </dgm:pt>
    <dgm:pt modelId="{85682951-B292-4D1C-B141-B48BBE42A6BC}">
      <dgm:prSet/>
      <dgm:spPr>
        <a:solidFill>
          <a:schemeClr val="tx2">
            <a:lumMod val="20000"/>
            <a:lumOff val="80000"/>
          </a:schemeClr>
        </a:solidFill>
      </dgm:spPr>
      <dgm:t>
        <a:bodyPr/>
        <a:lstStyle/>
        <a:p>
          <a:pPr rtl="0"/>
          <a:r>
            <a:rPr lang="ka-GE">
              <a:latin typeface="Calibri" panose="020F0502020204030204" pitchFamily="34" charset="0"/>
              <a:cs typeface="Calibri" panose="020F0502020204030204" pitchFamily="34" charset="0"/>
            </a:rPr>
            <a:t>სამეცნიერო მტკიცებულებებით ხელმძღვანელობა</a:t>
          </a:r>
          <a:endParaRPr lang="nb-NO">
            <a:latin typeface="Calibri" panose="020F0502020204030204" pitchFamily="34" charset="0"/>
            <a:cs typeface="Calibri" panose="020F0502020204030204" pitchFamily="34" charset="0"/>
          </a:endParaRPr>
        </a:p>
      </dgm:t>
    </dgm:pt>
    <dgm:pt modelId="{A3234911-B8AA-45BD-BB43-80D3EAC9412D}" type="parTrans" cxnId="{2871EE1E-660B-4DF5-97B3-82FB32F4470F}">
      <dgm:prSet/>
      <dgm:spPr/>
      <dgm:t>
        <a:bodyPr/>
        <a:lstStyle/>
        <a:p>
          <a:endParaRPr lang="en-US"/>
        </a:p>
      </dgm:t>
    </dgm:pt>
    <dgm:pt modelId="{DD1D8EB9-00DC-41F8-833F-D462082801D7}" type="sibTrans" cxnId="{2871EE1E-660B-4DF5-97B3-82FB32F4470F}">
      <dgm:prSet/>
      <dgm:spPr/>
      <dgm:t>
        <a:bodyPr/>
        <a:lstStyle/>
        <a:p>
          <a:endParaRPr lang="en-US"/>
        </a:p>
      </dgm:t>
    </dgm:pt>
    <dgm:pt modelId="{B1F61F94-72AE-44EA-8F5C-0D1BAD7B6098}">
      <dgm:prSet/>
      <dgm:spPr>
        <a:solidFill>
          <a:schemeClr val="tx2">
            <a:lumMod val="20000"/>
            <a:lumOff val="80000"/>
          </a:schemeClr>
        </a:solidFill>
      </dgm:spPr>
      <dgm:t>
        <a:bodyPr/>
        <a:lstStyle/>
        <a:p>
          <a:pPr rtl="0"/>
          <a:r>
            <a:rPr lang="ka-GE">
              <a:latin typeface="Calibri" panose="020F0502020204030204" pitchFamily="34" charset="0"/>
              <a:cs typeface="Calibri" panose="020F0502020204030204" pitchFamily="34" charset="0"/>
            </a:rPr>
            <a:t>სამართლიანობა და ხელმისაწვდომობა</a:t>
          </a:r>
          <a:endParaRPr lang="nb-NO">
            <a:latin typeface="Calibri" panose="020F0502020204030204" pitchFamily="34" charset="0"/>
            <a:cs typeface="Calibri" panose="020F0502020204030204" pitchFamily="34" charset="0"/>
          </a:endParaRPr>
        </a:p>
      </dgm:t>
    </dgm:pt>
    <dgm:pt modelId="{4082713A-B924-405D-BC30-6B782ACB6091}" type="parTrans" cxnId="{F8D0408A-FD39-47AD-B83D-8114C38D0B1C}">
      <dgm:prSet/>
      <dgm:spPr/>
      <dgm:t>
        <a:bodyPr/>
        <a:lstStyle/>
        <a:p>
          <a:endParaRPr lang="en-US"/>
        </a:p>
      </dgm:t>
    </dgm:pt>
    <dgm:pt modelId="{EA89F10E-E6D0-4D4F-8B8A-AA947D072F8E}" type="sibTrans" cxnId="{F8D0408A-FD39-47AD-B83D-8114C38D0B1C}">
      <dgm:prSet/>
      <dgm:spPr/>
      <dgm:t>
        <a:bodyPr/>
        <a:lstStyle/>
        <a:p>
          <a:endParaRPr lang="en-US"/>
        </a:p>
      </dgm:t>
    </dgm:pt>
    <dgm:pt modelId="{F8DF0D46-F8DE-4CA3-99D4-E8A02CA67ECE}">
      <dgm:prSet/>
      <dgm:spPr>
        <a:solidFill>
          <a:schemeClr val="tx2">
            <a:lumMod val="20000"/>
            <a:lumOff val="80000"/>
          </a:schemeClr>
        </a:solidFill>
      </dgm:spPr>
      <dgm:t>
        <a:bodyPr/>
        <a:lstStyle/>
        <a:p>
          <a:pPr rtl="0"/>
          <a:r>
            <a:rPr lang="ka-GE">
              <a:latin typeface="Calibri" panose="020F0502020204030204" pitchFamily="34" charset="0"/>
              <a:cs typeface="Calibri" panose="020F0502020204030204" pitchFamily="34" charset="0"/>
            </a:rPr>
            <a:t>გამჭირვალობა</a:t>
          </a:r>
          <a:endParaRPr lang="nb-NO">
            <a:latin typeface="Calibri" panose="020F0502020204030204" pitchFamily="34" charset="0"/>
            <a:cs typeface="Calibri" panose="020F0502020204030204" pitchFamily="34" charset="0"/>
          </a:endParaRPr>
        </a:p>
      </dgm:t>
    </dgm:pt>
    <dgm:pt modelId="{221E9A8B-D210-4013-9107-12BAB3F89ABB}" type="parTrans" cxnId="{230634B4-F2B2-442C-9E1F-485889AC2449}">
      <dgm:prSet/>
      <dgm:spPr/>
      <dgm:t>
        <a:bodyPr/>
        <a:lstStyle/>
        <a:p>
          <a:endParaRPr lang="en-US"/>
        </a:p>
      </dgm:t>
    </dgm:pt>
    <dgm:pt modelId="{AC23E26A-D96D-4674-A12C-B4A827842732}" type="sibTrans" cxnId="{230634B4-F2B2-442C-9E1F-485889AC2449}">
      <dgm:prSet/>
      <dgm:spPr/>
      <dgm:t>
        <a:bodyPr/>
        <a:lstStyle/>
        <a:p>
          <a:endParaRPr lang="en-US"/>
        </a:p>
      </dgm:t>
    </dgm:pt>
    <dgm:pt modelId="{C23C84C5-2251-4955-A603-E1D87CA9E78D}">
      <dgm:prSet/>
      <dgm:spPr>
        <a:solidFill>
          <a:schemeClr val="tx2">
            <a:lumMod val="20000"/>
            <a:lumOff val="80000"/>
          </a:schemeClr>
        </a:solidFill>
      </dgm:spPr>
      <dgm:t>
        <a:bodyPr/>
        <a:lstStyle/>
        <a:p>
          <a:pPr rtl="0"/>
          <a:r>
            <a:rPr lang="ka-GE" dirty="0">
              <a:latin typeface="Calibri" panose="020F0502020204030204" pitchFamily="34" charset="0"/>
              <a:cs typeface="Calibri" panose="020F0502020204030204" pitchFamily="34" charset="0"/>
            </a:rPr>
            <a:t>მულტისექტორული კოორდინაცია</a:t>
          </a:r>
          <a:endParaRPr lang="nb-NO" dirty="0">
            <a:latin typeface="Calibri" panose="020F0502020204030204" pitchFamily="34" charset="0"/>
            <a:cs typeface="Calibri" panose="020F0502020204030204" pitchFamily="34" charset="0"/>
          </a:endParaRPr>
        </a:p>
      </dgm:t>
    </dgm:pt>
    <dgm:pt modelId="{EAD93B40-1729-44F0-8E8F-9E9B33DD9ECB}" type="parTrans" cxnId="{1893DAFD-3F59-4938-8321-0471C2E127E8}">
      <dgm:prSet/>
      <dgm:spPr/>
      <dgm:t>
        <a:bodyPr/>
        <a:lstStyle/>
        <a:p>
          <a:endParaRPr lang="en-US"/>
        </a:p>
      </dgm:t>
    </dgm:pt>
    <dgm:pt modelId="{F8313C8D-FD47-483F-B2ED-24F6296A9ED5}" type="sibTrans" cxnId="{1893DAFD-3F59-4938-8321-0471C2E127E8}">
      <dgm:prSet/>
      <dgm:spPr/>
      <dgm:t>
        <a:bodyPr/>
        <a:lstStyle/>
        <a:p>
          <a:endParaRPr lang="en-US"/>
        </a:p>
      </dgm:t>
    </dgm:pt>
    <dgm:pt modelId="{D8BACF6E-ED40-47D0-96D3-92166405628A}" type="pres">
      <dgm:prSet presAssocID="{F8F2EA02-A6C0-4979-A4A6-AB70D9BA92CF}" presName="Name0" presStyleCnt="0">
        <dgm:presLayoutVars>
          <dgm:dir/>
          <dgm:resizeHandles val="exact"/>
        </dgm:presLayoutVars>
      </dgm:prSet>
      <dgm:spPr/>
    </dgm:pt>
    <dgm:pt modelId="{72DBA9CF-6693-4F0F-A4A3-E1BEE3245B2A}" type="pres">
      <dgm:prSet presAssocID="{F8F2EA02-A6C0-4979-A4A6-AB70D9BA92CF}" presName="fgShape" presStyleLbl="fgShp" presStyleIdx="0" presStyleCnt="1"/>
      <dgm:spPr/>
    </dgm:pt>
    <dgm:pt modelId="{114F3BE2-FB7D-43BF-9CF6-767CD30BF734}" type="pres">
      <dgm:prSet presAssocID="{F8F2EA02-A6C0-4979-A4A6-AB70D9BA92CF}" presName="linComp" presStyleCnt="0"/>
      <dgm:spPr/>
    </dgm:pt>
    <dgm:pt modelId="{A5F2558C-B17A-4DEA-8CB8-BEDA13B23A2D}" type="pres">
      <dgm:prSet presAssocID="{46733D35-BF92-4F11-A750-A3775DD8F517}" presName="compNode" presStyleCnt="0"/>
      <dgm:spPr/>
    </dgm:pt>
    <dgm:pt modelId="{F353A817-D462-4A43-AD7D-C3ECC4DF5D89}" type="pres">
      <dgm:prSet presAssocID="{46733D35-BF92-4F11-A750-A3775DD8F517}" presName="bkgdShape" presStyleLbl="node1" presStyleIdx="0" presStyleCnt="5"/>
      <dgm:spPr/>
    </dgm:pt>
    <dgm:pt modelId="{A66BC262-208F-41C7-9325-9894134AA3C9}" type="pres">
      <dgm:prSet presAssocID="{46733D35-BF92-4F11-A750-A3775DD8F517}" presName="nodeTx" presStyleLbl="node1" presStyleIdx="0" presStyleCnt="5">
        <dgm:presLayoutVars>
          <dgm:bulletEnabled val="1"/>
        </dgm:presLayoutVars>
      </dgm:prSet>
      <dgm:spPr/>
    </dgm:pt>
    <dgm:pt modelId="{C97D9A17-A561-45AE-8F7A-0AF2BDDBF08F}" type="pres">
      <dgm:prSet presAssocID="{46733D35-BF92-4F11-A750-A3775DD8F517}" presName="invisiNode" presStyleLbl="node1" presStyleIdx="0" presStyleCnt="5"/>
      <dgm:spPr/>
    </dgm:pt>
    <dgm:pt modelId="{62AD88D6-C7C8-42D4-A48A-D41756F5F955}" type="pres">
      <dgm:prSet presAssocID="{46733D35-BF92-4F11-A750-A3775DD8F517}"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pt>
    <dgm:pt modelId="{FFE4A3D4-F736-4F59-889C-03E7644D932B}" type="pres">
      <dgm:prSet presAssocID="{3002A112-C8C6-419C-84F4-FB1C5825CC62}" presName="sibTrans" presStyleLbl="sibTrans2D1" presStyleIdx="0" presStyleCnt="0"/>
      <dgm:spPr/>
    </dgm:pt>
    <dgm:pt modelId="{6D360AC7-6603-4B2A-8369-B839B5EFB227}" type="pres">
      <dgm:prSet presAssocID="{85682951-B292-4D1C-B141-B48BBE42A6BC}" presName="compNode" presStyleCnt="0"/>
      <dgm:spPr/>
    </dgm:pt>
    <dgm:pt modelId="{780ACBB9-F216-41EB-ACCD-AA1644D56909}" type="pres">
      <dgm:prSet presAssocID="{85682951-B292-4D1C-B141-B48BBE42A6BC}" presName="bkgdShape" presStyleLbl="node1" presStyleIdx="1" presStyleCnt="5"/>
      <dgm:spPr/>
    </dgm:pt>
    <dgm:pt modelId="{D8C52137-36EA-4C51-91DA-33DC058FE59D}" type="pres">
      <dgm:prSet presAssocID="{85682951-B292-4D1C-B141-B48BBE42A6BC}" presName="nodeTx" presStyleLbl="node1" presStyleIdx="1" presStyleCnt="5">
        <dgm:presLayoutVars>
          <dgm:bulletEnabled val="1"/>
        </dgm:presLayoutVars>
      </dgm:prSet>
      <dgm:spPr/>
    </dgm:pt>
    <dgm:pt modelId="{0CFDD120-84C0-446C-831F-5C36CFC744BA}" type="pres">
      <dgm:prSet presAssocID="{85682951-B292-4D1C-B141-B48BBE42A6BC}" presName="invisiNode" presStyleLbl="node1" presStyleIdx="1" presStyleCnt="5"/>
      <dgm:spPr/>
    </dgm:pt>
    <dgm:pt modelId="{4F6B3974-694C-449D-B080-1D68C88FC192}" type="pres">
      <dgm:prSet presAssocID="{85682951-B292-4D1C-B141-B48BBE42A6BC}"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B47FD005-0379-4476-BFED-23ABE1BC62A8}" type="pres">
      <dgm:prSet presAssocID="{DD1D8EB9-00DC-41F8-833F-D462082801D7}" presName="sibTrans" presStyleLbl="sibTrans2D1" presStyleIdx="0" presStyleCnt="0"/>
      <dgm:spPr/>
    </dgm:pt>
    <dgm:pt modelId="{F14A95B5-630B-47A6-A4AD-D4EC59FD58B0}" type="pres">
      <dgm:prSet presAssocID="{B1F61F94-72AE-44EA-8F5C-0D1BAD7B6098}" presName="compNode" presStyleCnt="0"/>
      <dgm:spPr/>
    </dgm:pt>
    <dgm:pt modelId="{2275DF47-290F-4776-8BEB-E216B4E6F204}" type="pres">
      <dgm:prSet presAssocID="{B1F61F94-72AE-44EA-8F5C-0D1BAD7B6098}" presName="bkgdShape" presStyleLbl="node1" presStyleIdx="2" presStyleCnt="5"/>
      <dgm:spPr/>
    </dgm:pt>
    <dgm:pt modelId="{861799DD-2DAF-4BFF-B480-8225DC098A06}" type="pres">
      <dgm:prSet presAssocID="{B1F61F94-72AE-44EA-8F5C-0D1BAD7B6098}" presName="nodeTx" presStyleLbl="node1" presStyleIdx="2" presStyleCnt="5">
        <dgm:presLayoutVars>
          <dgm:bulletEnabled val="1"/>
        </dgm:presLayoutVars>
      </dgm:prSet>
      <dgm:spPr/>
    </dgm:pt>
    <dgm:pt modelId="{3AEF2B53-856D-43B4-8830-731EFB1EB9D9}" type="pres">
      <dgm:prSet presAssocID="{B1F61F94-72AE-44EA-8F5C-0D1BAD7B6098}" presName="invisiNode" presStyleLbl="node1" presStyleIdx="2" presStyleCnt="5"/>
      <dgm:spPr/>
    </dgm:pt>
    <dgm:pt modelId="{F7815C46-3894-4F34-8331-73F62D5400E8}" type="pres">
      <dgm:prSet presAssocID="{B1F61F94-72AE-44EA-8F5C-0D1BAD7B6098}"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0DF158E-BF10-4AC1-AA4E-216D07428C8B}" type="pres">
      <dgm:prSet presAssocID="{EA89F10E-E6D0-4D4F-8B8A-AA947D072F8E}" presName="sibTrans" presStyleLbl="sibTrans2D1" presStyleIdx="0" presStyleCnt="0"/>
      <dgm:spPr/>
    </dgm:pt>
    <dgm:pt modelId="{9B521DD5-24FA-435D-849B-7EB76DA55DCD}" type="pres">
      <dgm:prSet presAssocID="{F8DF0D46-F8DE-4CA3-99D4-E8A02CA67ECE}" presName="compNode" presStyleCnt="0"/>
      <dgm:spPr/>
    </dgm:pt>
    <dgm:pt modelId="{6C93C4A8-8782-44CF-B9D4-E298316D96A6}" type="pres">
      <dgm:prSet presAssocID="{F8DF0D46-F8DE-4CA3-99D4-E8A02CA67ECE}" presName="bkgdShape" presStyleLbl="node1" presStyleIdx="3" presStyleCnt="5"/>
      <dgm:spPr/>
    </dgm:pt>
    <dgm:pt modelId="{000A97AD-9C5C-46E0-8ABA-245BD8C2761E}" type="pres">
      <dgm:prSet presAssocID="{F8DF0D46-F8DE-4CA3-99D4-E8A02CA67ECE}" presName="nodeTx" presStyleLbl="node1" presStyleIdx="3" presStyleCnt="5">
        <dgm:presLayoutVars>
          <dgm:bulletEnabled val="1"/>
        </dgm:presLayoutVars>
      </dgm:prSet>
      <dgm:spPr/>
    </dgm:pt>
    <dgm:pt modelId="{3255ADE2-7F21-4285-B10E-7866493CEEB1}" type="pres">
      <dgm:prSet presAssocID="{F8DF0D46-F8DE-4CA3-99D4-E8A02CA67ECE}" presName="invisiNode" presStyleLbl="node1" presStyleIdx="3" presStyleCnt="5"/>
      <dgm:spPr/>
    </dgm:pt>
    <dgm:pt modelId="{26C14A6D-3906-4783-8D14-1E9D24168367}" type="pres">
      <dgm:prSet presAssocID="{F8DF0D46-F8DE-4CA3-99D4-E8A02CA67ECE}"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84000" r="-84000"/>
          </a:stretch>
        </a:blipFill>
      </dgm:spPr>
    </dgm:pt>
    <dgm:pt modelId="{2BA447CB-6B5A-4818-8A8E-AC75866CA0C3}" type="pres">
      <dgm:prSet presAssocID="{AC23E26A-D96D-4674-A12C-B4A827842732}" presName="sibTrans" presStyleLbl="sibTrans2D1" presStyleIdx="0" presStyleCnt="0"/>
      <dgm:spPr/>
    </dgm:pt>
    <dgm:pt modelId="{AF79B5D3-941B-43F8-A3F1-02961A929BF7}" type="pres">
      <dgm:prSet presAssocID="{C23C84C5-2251-4955-A603-E1D87CA9E78D}" presName="compNode" presStyleCnt="0"/>
      <dgm:spPr/>
    </dgm:pt>
    <dgm:pt modelId="{F3EF054E-DFC3-47F3-B240-4679BB8EABAD}" type="pres">
      <dgm:prSet presAssocID="{C23C84C5-2251-4955-A603-E1D87CA9E78D}" presName="bkgdShape" presStyleLbl="node1" presStyleIdx="4" presStyleCnt="5"/>
      <dgm:spPr/>
    </dgm:pt>
    <dgm:pt modelId="{363C6E02-338E-4819-ABE8-76F391242B77}" type="pres">
      <dgm:prSet presAssocID="{C23C84C5-2251-4955-A603-E1D87CA9E78D}" presName="nodeTx" presStyleLbl="node1" presStyleIdx="4" presStyleCnt="5">
        <dgm:presLayoutVars>
          <dgm:bulletEnabled val="1"/>
        </dgm:presLayoutVars>
      </dgm:prSet>
      <dgm:spPr/>
    </dgm:pt>
    <dgm:pt modelId="{7E85B243-CB72-44FF-9CA1-A62786287A59}" type="pres">
      <dgm:prSet presAssocID="{C23C84C5-2251-4955-A603-E1D87CA9E78D}" presName="invisiNode" presStyleLbl="node1" presStyleIdx="4" presStyleCnt="5"/>
      <dgm:spPr/>
    </dgm:pt>
    <dgm:pt modelId="{888E0662-2B85-4516-96E1-8D4DAAF62081}" type="pres">
      <dgm:prSet presAssocID="{C23C84C5-2251-4955-A603-E1D87CA9E78D}"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dgm:spPr>
    </dgm:pt>
  </dgm:ptLst>
  <dgm:cxnLst>
    <dgm:cxn modelId="{999DD90C-2BC1-44CE-B3E6-84649C215B42}" type="presOf" srcId="{F8DF0D46-F8DE-4CA3-99D4-E8A02CA67ECE}" destId="{000A97AD-9C5C-46E0-8ABA-245BD8C2761E}" srcOrd="1" destOrd="0" presId="urn:microsoft.com/office/officeart/2005/8/layout/hList7"/>
    <dgm:cxn modelId="{E9F3CE0E-C9B0-47BC-BB0C-1C264A9B0148}" type="presOf" srcId="{85682951-B292-4D1C-B141-B48BBE42A6BC}" destId="{780ACBB9-F216-41EB-ACCD-AA1644D56909}" srcOrd="0" destOrd="0" presId="urn:microsoft.com/office/officeart/2005/8/layout/hList7"/>
    <dgm:cxn modelId="{3A0D3B17-02F2-423A-BFC3-55729B87A242}" type="presOf" srcId="{EA89F10E-E6D0-4D4F-8B8A-AA947D072F8E}" destId="{C0DF158E-BF10-4AC1-AA4E-216D07428C8B}" srcOrd="0" destOrd="0" presId="urn:microsoft.com/office/officeart/2005/8/layout/hList7"/>
    <dgm:cxn modelId="{B313791C-A762-4E0C-B515-E1996CE0CC15}" type="presOf" srcId="{46733D35-BF92-4F11-A750-A3775DD8F517}" destId="{A66BC262-208F-41C7-9325-9894134AA3C9}" srcOrd="1" destOrd="0" presId="urn:microsoft.com/office/officeart/2005/8/layout/hList7"/>
    <dgm:cxn modelId="{2871EE1E-660B-4DF5-97B3-82FB32F4470F}" srcId="{F8F2EA02-A6C0-4979-A4A6-AB70D9BA92CF}" destId="{85682951-B292-4D1C-B141-B48BBE42A6BC}" srcOrd="1" destOrd="0" parTransId="{A3234911-B8AA-45BD-BB43-80D3EAC9412D}" sibTransId="{DD1D8EB9-00DC-41F8-833F-D462082801D7}"/>
    <dgm:cxn modelId="{AF467131-0327-4407-AA47-E7694624698B}" type="presOf" srcId="{F8DF0D46-F8DE-4CA3-99D4-E8A02CA67ECE}" destId="{6C93C4A8-8782-44CF-B9D4-E298316D96A6}" srcOrd="0" destOrd="0" presId="urn:microsoft.com/office/officeart/2005/8/layout/hList7"/>
    <dgm:cxn modelId="{0EBA415B-45CC-4598-AEA1-5242291BB8CF}" type="presOf" srcId="{3002A112-C8C6-419C-84F4-FB1C5825CC62}" destId="{FFE4A3D4-F736-4F59-889C-03E7644D932B}" srcOrd="0" destOrd="0" presId="urn:microsoft.com/office/officeart/2005/8/layout/hList7"/>
    <dgm:cxn modelId="{14359C47-9E84-4FB0-9FB0-2872848D6B4A}" type="presOf" srcId="{B1F61F94-72AE-44EA-8F5C-0D1BAD7B6098}" destId="{861799DD-2DAF-4BFF-B480-8225DC098A06}" srcOrd="1" destOrd="0" presId="urn:microsoft.com/office/officeart/2005/8/layout/hList7"/>
    <dgm:cxn modelId="{5FB93A6E-3895-46BC-9ADF-E38DE2B2462C}" type="presOf" srcId="{C23C84C5-2251-4955-A603-E1D87CA9E78D}" destId="{F3EF054E-DFC3-47F3-B240-4679BB8EABAD}" srcOrd="0" destOrd="0" presId="urn:microsoft.com/office/officeart/2005/8/layout/hList7"/>
    <dgm:cxn modelId="{61FD444F-C48D-483C-AA7A-E557B0F2AF92}" type="presOf" srcId="{C23C84C5-2251-4955-A603-E1D87CA9E78D}" destId="{363C6E02-338E-4819-ABE8-76F391242B77}" srcOrd="1" destOrd="0" presId="urn:microsoft.com/office/officeart/2005/8/layout/hList7"/>
    <dgm:cxn modelId="{C7D83A53-391A-4C18-9217-9EC69B7250FD}" type="presOf" srcId="{DD1D8EB9-00DC-41F8-833F-D462082801D7}" destId="{B47FD005-0379-4476-BFED-23ABE1BC62A8}" srcOrd="0" destOrd="0" presId="urn:microsoft.com/office/officeart/2005/8/layout/hList7"/>
    <dgm:cxn modelId="{8DF77A56-1628-40B5-804D-E4FF1C728588}" type="presOf" srcId="{F8F2EA02-A6C0-4979-A4A6-AB70D9BA92CF}" destId="{D8BACF6E-ED40-47D0-96D3-92166405628A}" srcOrd="0" destOrd="0" presId="urn:microsoft.com/office/officeart/2005/8/layout/hList7"/>
    <dgm:cxn modelId="{18FB985A-FB40-4939-8DA3-8647564F7820}" type="presOf" srcId="{46733D35-BF92-4F11-A750-A3775DD8F517}" destId="{F353A817-D462-4A43-AD7D-C3ECC4DF5D89}" srcOrd="0" destOrd="0" presId="urn:microsoft.com/office/officeart/2005/8/layout/hList7"/>
    <dgm:cxn modelId="{D7365C85-FA72-48D8-B1A1-E55FAE26A458}" srcId="{F8F2EA02-A6C0-4979-A4A6-AB70D9BA92CF}" destId="{46733D35-BF92-4F11-A750-A3775DD8F517}" srcOrd="0" destOrd="0" parTransId="{5DFD8B5B-AD65-4E13-8869-81DD347C9C46}" sibTransId="{3002A112-C8C6-419C-84F4-FB1C5825CC62}"/>
    <dgm:cxn modelId="{F8D0408A-FD39-47AD-B83D-8114C38D0B1C}" srcId="{F8F2EA02-A6C0-4979-A4A6-AB70D9BA92CF}" destId="{B1F61F94-72AE-44EA-8F5C-0D1BAD7B6098}" srcOrd="2" destOrd="0" parTransId="{4082713A-B924-405D-BC30-6B782ACB6091}" sibTransId="{EA89F10E-E6D0-4D4F-8B8A-AA947D072F8E}"/>
    <dgm:cxn modelId="{6D14B2A4-5465-48D2-BEB5-B67391BAC3DE}" type="presOf" srcId="{AC23E26A-D96D-4674-A12C-B4A827842732}" destId="{2BA447CB-6B5A-4818-8A8E-AC75866CA0C3}" srcOrd="0" destOrd="0" presId="urn:microsoft.com/office/officeart/2005/8/layout/hList7"/>
    <dgm:cxn modelId="{230634B4-F2B2-442C-9E1F-485889AC2449}" srcId="{F8F2EA02-A6C0-4979-A4A6-AB70D9BA92CF}" destId="{F8DF0D46-F8DE-4CA3-99D4-E8A02CA67ECE}" srcOrd="3" destOrd="0" parTransId="{221E9A8B-D210-4013-9107-12BAB3F89ABB}" sibTransId="{AC23E26A-D96D-4674-A12C-B4A827842732}"/>
    <dgm:cxn modelId="{452732ED-FC84-4610-B7B7-2F185C3D2E9D}" type="presOf" srcId="{85682951-B292-4D1C-B141-B48BBE42A6BC}" destId="{D8C52137-36EA-4C51-91DA-33DC058FE59D}" srcOrd="1" destOrd="0" presId="urn:microsoft.com/office/officeart/2005/8/layout/hList7"/>
    <dgm:cxn modelId="{4BE810F2-9BCA-4CB2-9EE5-78EFFA60ADF6}" type="presOf" srcId="{B1F61F94-72AE-44EA-8F5C-0D1BAD7B6098}" destId="{2275DF47-290F-4776-8BEB-E216B4E6F204}" srcOrd="0" destOrd="0" presId="urn:microsoft.com/office/officeart/2005/8/layout/hList7"/>
    <dgm:cxn modelId="{1893DAFD-3F59-4938-8321-0471C2E127E8}" srcId="{F8F2EA02-A6C0-4979-A4A6-AB70D9BA92CF}" destId="{C23C84C5-2251-4955-A603-E1D87CA9E78D}" srcOrd="4" destOrd="0" parTransId="{EAD93B40-1729-44F0-8E8F-9E9B33DD9ECB}" sibTransId="{F8313C8D-FD47-483F-B2ED-24F6296A9ED5}"/>
    <dgm:cxn modelId="{A142CE06-D4BA-44EB-99B8-72234E7A2643}" type="presParOf" srcId="{D8BACF6E-ED40-47D0-96D3-92166405628A}" destId="{72DBA9CF-6693-4F0F-A4A3-E1BEE3245B2A}" srcOrd="0" destOrd="0" presId="urn:microsoft.com/office/officeart/2005/8/layout/hList7"/>
    <dgm:cxn modelId="{B9D1B6D2-DBF2-4AD8-861D-B2E7D472CF8A}" type="presParOf" srcId="{D8BACF6E-ED40-47D0-96D3-92166405628A}" destId="{114F3BE2-FB7D-43BF-9CF6-767CD30BF734}" srcOrd="1" destOrd="0" presId="urn:microsoft.com/office/officeart/2005/8/layout/hList7"/>
    <dgm:cxn modelId="{5F741A50-968E-405B-BFEE-E670285587BA}" type="presParOf" srcId="{114F3BE2-FB7D-43BF-9CF6-767CD30BF734}" destId="{A5F2558C-B17A-4DEA-8CB8-BEDA13B23A2D}" srcOrd="0" destOrd="0" presId="urn:microsoft.com/office/officeart/2005/8/layout/hList7"/>
    <dgm:cxn modelId="{8B002D82-88AA-41D1-810B-98DB591A1F46}" type="presParOf" srcId="{A5F2558C-B17A-4DEA-8CB8-BEDA13B23A2D}" destId="{F353A817-D462-4A43-AD7D-C3ECC4DF5D89}" srcOrd="0" destOrd="0" presId="urn:microsoft.com/office/officeart/2005/8/layout/hList7"/>
    <dgm:cxn modelId="{22C8AA05-46A4-412E-9890-9E628DD6732B}" type="presParOf" srcId="{A5F2558C-B17A-4DEA-8CB8-BEDA13B23A2D}" destId="{A66BC262-208F-41C7-9325-9894134AA3C9}" srcOrd="1" destOrd="0" presId="urn:microsoft.com/office/officeart/2005/8/layout/hList7"/>
    <dgm:cxn modelId="{9FA96E1C-61A2-443E-9A00-AE2D80317F22}" type="presParOf" srcId="{A5F2558C-B17A-4DEA-8CB8-BEDA13B23A2D}" destId="{C97D9A17-A561-45AE-8F7A-0AF2BDDBF08F}" srcOrd="2" destOrd="0" presId="urn:microsoft.com/office/officeart/2005/8/layout/hList7"/>
    <dgm:cxn modelId="{8444DC3B-421D-470B-8933-B0A154A763BB}" type="presParOf" srcId="{A5F2558C-B17A-4DEA-8CB8-BEDA13B23A2D}" destId="{62AD88D6-C7C8-42D4-A48A-D41756F5F955}" srcOrd="3" destOrd="0" presId="urn:microsoft.com/office/officeart/2005/8/layout/hList7"/>
    <dgm:cxn modelId="{A65B57A6-8718-4721-A74A-2323B6A4F278}" type="presParOf" srcId="{114F3BE2-FB7D-43BF-9CF6-767CD30BF734}" destId="{FFE4A3D4-F736-4F59-889C-03E7644D932B}" srcOrd="1" destOrd="0" presId="urn:microsoft.com/office/officeart/2005/8/layout/hList7"/>
    <dgm:cxn modelId="{EB428B9F-9D2D-44E4-A654-EFEC916F785B}" type="presParOf" srcId="{114F3BE2-FB7D-43BF-9CF6-767CD30BF734}" destId="{6D360AC7-6603-4B2A-8369-B839B5EFB227}" srcOrd="2" destOrd="0" presId="urn:microsoft.com/office/officeart/2005/8/layout/hList7"/>
    <dgm:cxn modelId="{C2067BEB-CA32-497E-B518-E18C73E68FEC}" type="presParOf" srcId="{6D360AC7-6603-4B2A-8369-B839B5EFB227}" destId="{780ACBB9-F216-41EB-ACCD-AA1644D56909}" srcOrd="0" destOrd="0" presId="urn:microsoft.com/office/officeart/2005/8/layout/hList7"/>
    <dgm:cxn modelId="{5D25E735-C773-44A0-AA13-92F46169FE2C}" type="presParOf" srcId="{6D360AC7-6603-4B2A-8369-B839B5EFB227}" destId="{D8C52137-36EA-4C51-91DA-33DC058FE59D}" srcOrd="1" destOrd="0" presId="urn:microsoft.com/office/officeart/2005/8/layout/hList7"/>
    <dgm:cxn modelId="{401BFC99-63A1-4FEF-B0B1-BE764925635E}" type="presParOf" srcId="{6D360AC7-6603-4B2A-8369-B839B5EFB227}" destId="{0CFDD120-84C0-446C-831F-5C36CFC744BA}" srcOrd="2" destOrd="0" presId="urn:microsoft.com/office/officeart/2005/8/layout/hList7"/>
    <dgm:cxn modelId="{ACD3CA74-33D9-4630-81D4-9529ACB57A61}" type="presParOf" srcId="{6D360AC7-6603-4B2A-8369-B839B5EFB227}" destId="{4F6B3974-694C-449D-B080-1D68C88FC192}" srcOrd="3" destOrd="0" presId="urn:microsoft.com/office/officeart/2005/8/layout/hList7"/>
    <dgm:cxn modelId="{660EE02A-998C-42E8-A4D0-DDB49B537124}" type="presParOf" srcId="{114F3BE2-FB7D-43BF-9CF6-767CD30BF734}" destId="{B47FD005-0379-4476-BFED-23ABE1BC62A8}" srcOrd="3" destOrd="0" presId="urn:microsoft.com/office/officeart/2005/8/layout/hList7"/>
    <dgm:cxn modelId="{6D75B3D4-7038-4AC9-8905-09069DA1CFD6}" type="presParOf" srcId="{114F3BE2-FB7D-43BF-9CF6-767CD30BF734}" destId="{F14A95B5-630B-47A6-A4AD-D4EC59FD58B0}" srcOrd="4" destOrd="0" presId="urn:microsoft.com/office/officeart/2005/8/layout/hList7"/>
    <dgm:cxn modelId="{CDFD28D8-DFAB-4224-B675-C021949578C1}" type="presParOf" srcId="{F14A95B5-630B-47A6-A4AD-D4EC59FD58B0}" destId="{2275DF47-290F-4776-8BEB-E216B4E6F204}" srcOrd="0" destOrd="0" presId="urn:microsoft.com/office/officeart/2005/8/layout/hList7"/>
    <dgm:cxn modelId="{D2546E2A-F6B2-4F08-ACA4-2B3B0FFD5B10}" type="presParOf" srcId="{F14A95B5-630B-47A6-A4AD-D4EC59FD58B0}" destId="{861799DD-2DAF-4BFF-B480-8225DC098A06}" srcOrd="1" destOrd="0" presId="urn:microsoft.com/office/officeart/2005/8/layout/hList7"/>
    <dgm:cxn modelId="{9F3C646E-E103-465B-9B93-5FE75AD7569B}" type="presParOf" srcId="{F14A95B5-630B-47A6-A4AD-D4EC59FD58B0}" destId="{3AEF2B53-856D-43B4-8830-731EFB1EB9D9}" srcOrd="2" destOrd="0" presId="urn:microsoft.com/office/officeart/2005/8/layout/hList7"/>
    <dgm:cxn modelId="{40DA4016-8DEB-4511-863F-49A712C46493}" type="presParOf" srcId="{F14A95B5-630B-47A6-A4AD-D4EC59FD58B0}" destId="{F7815C46-3894-4F34-8331-73F62D5400E8}" srcOrd="3" destOrd="0" presId="urn:microsoft.com/office/officeart/2005/8/layout/hList7"/>
    <dgm:cxn modelId="{10A7EB4A-5FCE-4634-AC52-9D6182651C5F}" type="presParOf" srcId="{114F3BE2-FB7D-43BF-9CF6-767CD30BF734}" destId="{C0DF158E-BF10-4AC1-AA4E-216D07428C8B}" srcOrd="5" destOrd="0" presId="urn:microsoft.com/office/officeart/2005/8/layout/hList7"/>
    <dgm:cxn modelId="{5614F8B0-FE12-427B-8A3C-6AD14861303E}" type="presParOf" srcId="{114F3BE2-FB7D-43BF-9CF6-767CD30BF734}" destId="{9B521DD5-24FA-435D-849B-7EB76DA55DCD}" srcOrd="6" destOrd="0" presId="urn:microsoft.com/office/officeart/2005/8/layout/hList7"/>
    <dgm:cxn modelId="{6AD1039B-77FA-4109-8B7A-AF3A7DF41D30}" type="presParOf" srcId="{9B521DD5-24FA-435D-849B-7EB76DA55DCD}" destId="{6C93C4A8-8782-44CF-B9D4-E298316D96A6}" srcOrd="0" destOrd="0" presId="urn:microsoft.com/office/officeart/2005/8/layout/hList7"/>
    <dgm:cxn modelId="{154598D6-2D2B-4CA1-B767-490E046F3122}" type="presParOf" srcId="{9B521DD5-24FA-435D-849B-7EB76DA55DCD}" destId="{000A97AD-9C5C-46E0-8ABA-245BD8C2761E}" srcOrd="1" destOrd="0" presId="urn:microsoft.com/office/officeart/2005/8/layout/hList7"/>
    <dgm:cxn modelId="{17678F1B-D1AE-4821-BBD0-EA7225A9D658}" type="presParOf" srcId="{9B521DD5-24FA-435D-849B-7EB76DA55DCD}" destId="{3255ADE2-7F21-4285-B10E-7866493CEEB1}" srcOrd="2" destOrd="0" presId="urn:microsoft.com/office/officeart/2005/8/layout/hList7"/>
    <dgm:cxn modelId="{240660A7-C5B1-4F89-969B-D7060B52ED06}" type="presParOf" srcId="{9B521DD5-24FA-435D-849B-7EB76DA55DCD}" destId="{26C14A6D-3906-4783-8D14-1E9D24168367}" srcOrd="3" destOrd="0" presId="urn:microsoft.com/office/officeart/2005/8/layout/hList7"/>
    <dgm:cxn modelId="{ECDE5364-B0B6-4963-8CEE-C1D08EC19D86}" type="presParOf" srcId="{114F3BE2-FB7D-43BF-9CF6-767CD30BF734}" destId="{2BA447CB-6B5A-4818-8A8E-AC75866CA0C3}" srcOrd="7" destOrd="0" presId="urn:microsoft.com/office/officeart/2005/8/layout/hList7"/>
    <dgm:cxn modelId="{6DCF89F8-0525-43B5-9119-609325269610}" type="presParOf" srcId="{114F3BE2-FB7D-43BF-9CF6-767CD30BF734}" destId="{AF79B5D3-941B-43F8-A3F1-02961A929BF7}" srcOrd="8" destOrd="0" presId="urn:microsoft.com/office/officeart/2005/8/layout/hList7"/>
    <dgm:cxn modelId="{A0BE62D4-4072-4C1E-82C8-3C0975DA511F}" type="presParOf" srcId="{AF79B5D3-941B-43F8-A3F1-02961A929BF7}" destId="{F3EF054E-DFC3-47F3-B240-4679BB8EABAD}" srcOrd="0" destOrd="0" presId="urn:microsoft.com/office/officeart/2005/8/layout/hList7"/>
    <dgm:cxn modelId="{54870F1B-D4BA-419E-A4C5-621EDC561FCE}" type="presParOf" srcId="{AF79B5D3-941B-43F8-A3F1-02961A929BF7}" destId="{363C6E02-338E-4819-ABE8-76F391242B77}" srcOrd="1" destOrd="0" presId="urn:microsoft.com/office/officeart/2005/8/layout/hList7"/>
    <dgm:cxn modelId="{D3834D20-416D-4A68-B244-7ED6D2FCACEA}" type="presParOf" srcId="{AF79B5D3-941B-43F8-A3F1-02961A929BF7}" destId="{7E85B243-CB72-44FF-9CA1-A62786287A59}" srcOrd="2" destOrd="0" presId="urn:microsoft.com/office/officeart/2005/8/layout/hList7"/>
    <dgm:cxn modelId="{68E79A68-1288-465D-BDD9-D5C7CA5B59BE}" type="presParOf" srcId="{AF79B5D3-941B-43F8-A3F1-02961A929BF7}" destId="{888E0662-2B85-4516-96E1-8D4DAAF62081}" srcOrd="3" destOrd="0" presId="urn:microsoft.com/office/officeart/2005/8/layout/hList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43BC26-ABD5-4DFC-B477-524FF7367BEA}" type="doc">
      <dgm:prSet loTypeId="urn:microsoft.com/office/officeart/2005/8/layout/hProcess9" loCatId="process" qsTypeId="urn:microsoft.com/office/officeart/2005/8/quickstyle/3d1" qsCatId="3D" csTypeId="urn:microsoft.com/office/officeart/2005/8/colors/colorful3" csCatId="colorful" phldr="1"/>
      <dgm:spPr/>
    </dgm:pt>
    <dgm:pt modelId="{8BDA8205-1838-45E8-8EDD-F3443781366C}">
      <dgm:prSet phldrT="[Text]" custT="1"/>
      <dgm:spPr/>
      <dgm:t>
        <a:bodyPr/>
        <a:lstStyle/>
        <a:p>
          <a:r>
            <a:rPr lang="en-US" sz="1800" b="0" dirty="0">
              <a:effectLst/>
            </a:rPr>
            <a:t>3.1. </a:t>
          </a:r>
          <a:r>
            <a:rPr lang="en-US" sz="1800" b="0" dirty="0" err="1">
              <a:effectLst/>
            </a:rPr>
            <a:t>ლაბორატორიული</a:t>
          </a:r>
          <a:r>
            <a:rPr lang="en-US" sz="1800" b="0" dirty="0">
              <a:effectLst/>
            </a:rPr>
            <a:t> </a:t>
          </a:r>
          <a:r>
            <a:rPr lang="en-US" sz="1800" b="0" dirty="0" err="1">
              <a:effectLst/>
            </a:rPr>
            <a:t>ინფრასტრუქტურის</a:t>
          </a:r>
          <a:r>
            <a:rPr lang="en-US" sz="1800" b="0" dirty="0">
              <a:effectLst/>
            </a:rPr>
            <a:t> </a:t>
          </a:r>
          <a:r>
            <a:rPr lang="en-US" sz="1800" b="0" dirty="0" err="1">
              <a:effectLst/>
            </a:rPr>
            <a:t>განვითარება</a:t>
          </a:r>
          <a:r>
            <a:rPr lang="en-US" sz="1800" b="0" dirty="0">
              <a:effectLst/>
            </a:rPr>
            <a:t> </a:t>
          </a:r>
          <a:endParaRPr lang="en-US" sz="1800" b="0" dirty="0"/>
        </a:p>
      </dgm:t>
    </dgm:pt>
    <dgm:pt modelId="{CEE9AE87-3EBF-48F5-A4D4-3EC6A58CC910}" type="parTrans" cxnId="{5819C95A-D87B-4F1C-96DA-8980B6AD3453}">
      <dgm:prSet/>
      <dgm:spPr/>
      <dgm:t>
        <a:bodyPr/>
        <a:lstStyle/>
        <a:p>
          <a:endParaRPr lang="en-US" sz="1600" b="0"/>
        </a:p>
      </dgm:t>
    </dgm:pt>
    <dgm:pt modelId="{AC045ACC-00DA-4F57-B371-AFA054592208}" type="sibTrans" cxnId="{5819C95A-D87B-4F1C-96DA-8980B6AD3453}">
      <dgm:prSet/>
      <dgm:spPr/>
      <dgm:t>
        <a:bodyPr/>
        <a:lstStyle/>
        <a:p>
          <a:endParaRPr lang="en-US" sz="1600" b="0"/>
        </a:p>
      </dgm:t>
    </dgm:pt>
    <dgm:pt modelId="{5B7073FB-4A79-4ACF-B5B5-9582EF041444}">
      <dgm:prSet phldrT="[Text]" custT="1"/>
      <dgm:spPr/>
      <dgm:t>
        <a:bodyPr/>
        <a:lstStyle/>
        <a:p>
          <a:r>
            <a:rPr lang="en-US" sz="1800" b="0" dirty="0">
              <a:effectLst/>
            </a:rPr>
            <a:t>3.2. </a:t>
          </a:r>
          <a:r>
            <a:rPr lang="ka-GE" sz="1800" b="0" dirty="0">
              <a:effectLst/>
            </a:rPr>
            <a:t>ლაბორატორიებში</a:t>
          </a:r>
          <a:r>
            <a:rPr lang="ka-GE" sz="1800" b="0" baseline="0" dirty="0">
              <a:effectLst/>
            </a:rPr>
            <a:t> </a:t>
          </a:r>
          <a:r>
            <a:rPr lang="en-US" sz="1800" b="0" dirty="0" err="1">
              <a:effectLst/>
            </a:rPr>
            <a:t>ადამიანური</a:t>
          </a:r>
          <a:r>
            <a:rPr lang="en-US" sz="1800" b="0" dirty="0">
              <a:effectLst/>
            </a:rPr>
            <a:t> </a:t>
          </a:r>
          <a:r>
            <a:rPr lang="en-US" sz="1800" b="0" dirty="0" err="1">
              <a:effectLst/>
            </a:rPr>
            <a:t>რესურსების</a:t>
          </a:r>
          <a:r>
            <a:rPr lang="en-US" sz="1800" b="0" dirty="0">
              <a:effectLst/>
            </a:rPr>
            <a:t> </a:t>
          </a:r>
          <a:r>
            <a:rPr lang="en-US" sz="1800" b="0" dirty="0" err="1">
              <a:effectLst/>
            </a:rPr>
            <a:t>განვითარება</a:t>
          </a:r>
          <a:r>
            <a:rPr lang="en-US" sz="1800" b="0" dirty="0">
              <a:effectLst/>
            </a:rPr>
            <a:t> </a:t>
          </a:r>
          <a:endParaRPr lang="en-US" sz="1800" b="0" dirty="0"/>
        </a:p>
      </dgm:t>
    </dgm:pt>
    <dgm:pt modelId="{419F6050-E1FC-4B46-9760-2FB263EF7F74}" type="parTrans" cxnId="{C9A03A7B-AC85-4772-9FCE-3F1590D66E0F}">
      <dgm:prSet/>
      <dgm:spPr/>
      <dgm:t>
        <a:bodyPr/>
        <a:lstStyle/>
        <a:p>
          <a:endParaRPr lang="en-US" sz="1600" b="0"/>
        </a:p>
      </dgm:t>
    </dgm:pt>
    <dgm:pt modelId="{7DEB69A1-9BB6-45AF-9E18-FE9F305E28B2}" type="sibTrans" cxnId="{C9A03A7B-AC85-4772-9FCE-3F1590D66E0F}">
      <dgm:prSet/>
      <dgm:spPr/>
      <dgm:t>
        <a:bodyPr/>
        <a:lstStyle/>
        <a:p>
          <a:endParaRPr lang="en-US" sz="1600" b="0"/>
        </a:p>
      </dgm:t>
    </dgm:pt>
    <dgm:pt modelId="{BBBAD8EC-745F-429C-B278-9A2C3508EF0D}">
      <dgm:prSet phldrT="[Text]" custT="1"/>
      <dgm:spPr/>
      <dgm:t>
        <a:bodyPr/>
        <a:lstStyle/>
        <a:p>
          <a:r>
            <a:rPr lang="en-US" sz="1800" b="0" dirty="0">
              <a:effectLst/>
            </a:rPr>
            <a:t>3.3. COVID-19-ზე </a:t>
          </a:r>
          <a:r>
            <a:rPr lang="en-US" sz="1800" b="0" dirty="0" err="1">
              <a:effectLst/>
            </a:rPr>
            <a:t>ლაბორატორიული</a:t>
          </a:r>
          <a:r>
            <a:rPr lang="en-US" sz="1800" b="0" dirty="0">
              <a:effectLst/>
            </a:rPr>
            <a:t> </a:t>
          </a:r>
          <a:r>
            <a:rPr lang="en-US" sz="1800" b="0" dirty="0" err="1">
              <a:effectLst/>
            </a:rPr>
            <a:t>დიაგნოსტიკის</a:t>
          </a:r>
          <a:r>
            <a:rPr lang="en-US" sz="1800" b="0" dirty="0">
              <a:effectLst/>
            </a:rPr>
            <a:t> </a:t>
          </a:r>
          <a:r>
            <a:rPr lang="en-US" sz="1800" b="0" dirty="0" err="1">
              <a:effectLst/>
            </a:rPr>
            <a:t>სერვისის</a:t>
          </a:r>
          <a:r>
            <a:rPr lang="en-US" sz="1800" b="0" dirty="0">
              <a:effectLst/>
            </a:rPr>
            <a:t> </a:t>
          </a:r>
          <a:r>
            <a:rPr lang="en-US" sz="1800" b="0" dirty="0" err="1">
              <a:effectLst/>
            </a:rPr>
            <a:t>ხარისხის</a:t>
          </a:r>
          <a:r>
            <a:rPr lang="en-US" sz="1800" b="0" dirty="0">
              <a:effectLst/>
            </a:rPr>
            <a:t> </a:t>
          </a:r>
          <a:r>
            <a:rPr lang="en-US" sz="1800" b="0" dirty="0" err="1">
              <a:effectLst/>
            </a:rPr>
            <a:t>ზედამხედველობა</a:t>
          </a:r>
          <a:endParaRPr lang="en-US" sz="1800" b="0" dirty="0"/>
        </a:p>
      </dgm:t>
    </dgm:pt>
    <dgm:pt modelId="{E4F21CDB-FEFC-432E-A41E-098475D39DE0}" type="parTrans" cxnId="{AEC1E15F-9575-41AD-8AA9-B7F7EF567EF8}">
      <dgm:prSet/>
      <dgm:spPr/>
      <dgm:t>
        <a:bodyPr/>
        <a:lstStyle/>
        <a:p>
          <a:endParaRPr lang="en-US" sz="1600" b="0"/>
        </a:p>
      </dgm:t>
    </dgm:pt>
    <dgm:pt modelId="{618079DE-72EB-4353-AEEC-05672B708B89}" type="sibTrans" cxnId="{AEC1E15F-9575-41AD-8AA9-B7F7EF567EF8}">
      <dgm:prSet/>
      <dgm:spPr/>
      <dgm:t>
        <a:bodyPr/>
        <a:lstStyle/>
        <a:p>
          <a:endParaRPr lang="en-US" sz="1600" b="0"/>
        </a:p>
      </dgm:t>
    </dgm:pt>
    <dgm:pt modelId="{C64A721C-AA5D-42D2-8C86-43C1CC1DA671}">
      <dgm:prSet phldrT="[Text]" custT="1"/>
      <dgm:spPr/>
      <dgm:t>
        <a:bodyPr/>
        <a:lstStyle/>
        <a:p>
          <a:r>
            <a:rPr lang="en-US" sz="1800" b="0">
              <a:effectLst/>
            </a:rPr>
            <a:t>3.4. COVID-19-ზე </a:t>
          </a:r>
          <a:r>
            <a:rPr lang="en-US" sz="1800" b="0" dirty="0" err="1">
              <a:effectLst/>
            </a:rPr>
            <a:t>ტესტირების</a:t>
          </a:r>
          <a:r>
            <a:rPr lang="en-US" sz="1800" b="0" dirty="0">
              <a:effectLst/>
            </a:rPr>
            <a:t> </a:t>
          </a:r>
          <a:r>
            <a:rPr lang="en-US" sz="1800" b="0" dirty="0" err="1">
              <a:effectLst/>
            </a:rPr>
            <a:t>გაფართოება</a:t>
          </a:r>
          <a:endParaRPr lang="en-US" sz="1800" b="0" dirty="0"/>
        </a:p>
      </dgm:t>
    </dgm:pt>
    <dgm:pt modelId="{74E806AE-281C-4863-AA3E-9B9E455C4017}" type="parTrans" cxnId="{BA940632-3130-4F23-AA50-57427C473576}">
      <dgm:prSet/>
      <dgm:spPr/>
      <dgm:t>
        <a:bodyPr/>
        <a:lstStyle/>
        <a:p>
          <a:endParaRPr lang="en-US" sz="1600" b="0"/>
        </a:p>
      </dgm:t>
    </dgm:pt>
    <dgm:pt modelId="{CD6989A0-EF6D-4FCB-98D0-86AB64AC3AA2}" type="sibTrans" cxnId="{BA940632-3130-4F23-AA50-57427C473576}">
      <dgm:prSet/>
      <dgm:spPr/>
      <dgm:t>
        <a:bodyPr/>
        <a:lstStyle/>
        <a:p>
          <a:endParaRPr lang="en-US" sz="1600" b="0"/>
        </a:p>
      </dgm:t>
    </dgm:pt>
    <dgm:pt modelId="{101E450C-BE4C-49C5-91B9-1D37A1BDBDCF}" type="pres">
      <dgm:prSet presAssocID="{BC43BC26-ABD5-4DFC-B477-524FF7367BEA}" presName="CompostProcess" presStyleCnt="0">
        <dgm:presLayoutVars>
          <dgm:dir/>
          <dgm:resizeHandles val="exact"/>
        </dgm:presLayoutVars>
      </dgm:prSet>
      <dgm:spPr/>
    </dgm:pt>
    <dgm:pt modelId="{D38680FB-914E-491B-90DE-D8144EFAAFF6}" type="pres">
      <dgm:prSet presAssocID="{BC43BC26-ABD5-4DFC-B477-524FF7367BEA}" presName="arrow" presStyleLbl="bgShp" presStyleIdx="0" presStyleCnt="1" custLinFactNeighborX="-5627" custLinFactNeighborY="-4441"/>
      <dgm:spPr/>
    </dgm:pt>
    <dgm:pt modelId="{2EDEECF3-CAD1-4393-9465-03C8C69ED499}" type="pres">
      <dgm:prSet presAssocID="{BC43BC26-ABD5-4DFC-B477-524FF7367BEA}" presName="linearProcess" presStyleCnt="0"/>
      <dgm:spPr/>
    </dgm:pt>
    <dgm:pt modelId="{AD202C7B-5CB1-4485-8B68-02BD41081EA3}" type="pres">
      <dgm:prSet presAssocID="{8BDA8205-1838-45E8-8EDD-F3443781366C}" presName="textNode" presStyleLbl="node1" presStyleIdx="0" presStyleCnt="4" custScaleX="106534" custScaleY="108362">
        <dgm:presLayoutVars>
          <dgm:bulletEnabled val="1"/>
        </dgm:presLayoutVars>
      </dgm:prSet>
      <dgm:spPr/>
    </dgm:pt>
    <dgm:pt modelId="{26C1DE9B-37BD-4E9F-AD1A-8DCEAF4C0D07}" type="pres">
      <dgm:prSet presAssocID="{AC045ACC-00DA-4F57-B371-AFA054592208}" presName="sibTrans" presStyleCnt="0"/>
      <dgm:spPr/>
    </dgm:pt>
    <dgm:pt modelId="{088DCF45-9416-459D-9567-DF5F6A6504BF}" type="pres">
      <dgm:prSet presAssocID="{5B7073FB-4A79-4ACF-B5B5-9582EF041444}" presName="textNode" presStyleLbl="node1" presStyleIdx="1" presStyleCnt="4">
        <dgm:presLayoutVars>
          <dgm:bulletEnabled val="1"/>
        </dgm:presLayoutVars>
      </dgm:prSet>
      <dgm:spPr/>
    </dgm:pt>
    <dgm:pt modelId="{C2181F9E-6DA3-43D6-A504-F9155F4BD444}" type="pres">
      <dgm:prSet presAssocID="{7DEB69A1-9BB6-45AF-9E18-FE9F305E28B2}" presName="sibTrans" presStyleCnt="0"/>
      <dgm:spPr/>
    </dgm:pt>
    <dgm:pt modelId="{0AF83B87-A6B4-4C9D-B5D4-580AD71BB722}" type="pres">
      <dgm:prSet presAssocID="{BBBAD8EC-745F-429C-B278-9A2C3508EF0D}" presName="textNode" presStyleLbl="node1" presStyleIdx="2" presStyleCnt="4" custScaleX="110580">
        <dgm:presLayoutVars>
          <dgm:bulletEnabled val="1"/>
        </dgm:presLayoutVars>
      </dgm:prSet>
      <dgm:spPr/>
    </dgm:pt>
    <dgm:pt modelId="{D95D2757-CAAB-4EFF-8EAB-2878E49D7699}" type="pres">
      <dgm:prSet presAssocID="{618079DE-72EB-4353-AEEC-05672B708B89}" presName="sibTrans" presStyleCnt="0"/>
      <dgm:spPr/>
    </dgm:pt>
    <dgm:pt modelId="{1383CA16-2D14-442B-BA79-E8704726B843}" type="pres">
      <dgm:prSet presAssocID="{C64A721C-AA5D-42D2-8C86-43C1CC1DA671}" presName="textNode" presStyleLbl="node1" presStyleIdx="3" presStyleCnt="4">
        <dgm:presLayoutVars>
          <dgm:bulletEnabled val="1"/>
        </dgm:presLayoutVars>
      </dgm:prSet>
      <dgm:spPr/>
    </dgm:pt>
  </dgm:ptLst>
  <dgm:cxnLst>
    <dgm:cxn modelId="{BA940632-3130-4F23-AA50-57427C473576}" srcId="{BC43BC26-ABD5-4DFC-B477-524FF7367BEA}" destId="{C64A721C-AA5D-42D2-8C86-43C1CC1DA671}" srcOrd="3" destOrd="0" parTransId="{74E806AE-281C-4863-AA3E-9B9E455C4017}" sibTransId="{CD6989A0-EF6D-4FCB-98D0-86AB64AC3AA2}"/>
    <dgm:cxn modelId="{AEC1E15F-9575-41AD-8AA9-B7F7EF567EF8}" srcId="{BC43BC26-ABD5-4DFC-B477-524FF7367BEA}" destId="{BBBAD8EC-745F-429C-B278-9A2C3508EF0D}" srcOrd="2" destOrd="0" parTransId="{E4F21CDB-FEFC-432E-A41E-098475D39DE0}" sibTransId="{618079DE-72EB-4353-AEEC-05672B708B89}"/>
    <dgm:cxn modelId="{5ECA2B4E-2662-4126-9F26-328480F49F51}" type="presOf" srcId="{BBBAD8EC-745F-429C-B278-9A2C3508EF0D}" destId="{0AF83B87-A6B4-4C9D-B5D4-580AD71BB722}" srcOrd="0" destOrd="0" presId="urn:microsoft.com/office/officeart/2005/8/layout/hProcess9"/>
    <dgm:cxn modelId="{5819C95A-D87B-4F1C-96DA-8980B6AD3453}" srcId="{BC43BC26-ABD5-4DFC-B477-524FF7367BEA}" destId="{8BDA8205-1838-45E8-8EDD-F3443781366C}" srcOrd="0" destOrd="0" parTransId="{CEE9AE87-3EBF-48F5-A4D4-3EC6A58CC910}" sibTransId="{AC045ACC-00DA-4F57-B371-AFA054592208}"/>
    <dgm:cxn modelId="{C9A03A7B-AC85-4772-9FCE-3F1590D66E0F}" srcId="{BC43BC26-ABD5-4DFC-B477-524FF7367BEA}" destId="{5B7073FB-4A79-4ACF-B5B5-9582EF041444}" srcOrd="1" destOrd="0" parTransId="{419F6050-E1FC-4B46-9760-2FB263EF7F74}" sibTransId="{7DEB69A1-9BB6-45AF-9E18-FE9F305E28B2}"/>
    <dgm:cxn modelId="{DCE46B97-00D6-463E-B04D-B98713073249}" type="presOf" srcId="{5B7073FB-4A79-4ACF-B5B5-9582EF041444}" destId="{088DCF45-9416-459D-9567-DF5F6A6504BF}" srcOrd="0" destOrd="0" presId="urn:microsoft.com/office/officeart/2005/8/layout/hProcess9"/>
    <dgm:cxn modelId="{5343BCB3-D3CD-4440-A1BE-6B76DDE6E6C1}" type="presOf" srcId="{8BDA8205-1838-45E8-8EDD-F3443781366C}" destId="{AD202C7B-5CB1-4485-8B68-02BD41081EA3}" srcOrd="0" destOrd="0" presId="urn:microsoft.com/office/officeart/2005/8/layout/hProcess9"/>
    <dgm:cxn modelId="{D509A8EE-1885-46BD-BC07-65EC77B1C880}" type="presOf" srcId="{C64A721C-AA5D-42D2-8C86-43C1CC1DA671}" destId="{1383CA16-2D14-442B-BA79-E8704726B843}" srcOrd="0" destOrd="0" presId="urn:microsoft.com/office/officeart/2005/8/layout/hProcess9"/>
    <dgm:cxn modelId="{807B10FF-7603-4075-8742-7EFEC6153CFF}" type="presOf" srcId="{BC43BC26-ABD5-4DFC-B477-524FF7367BEA}" destId="{101E450C-BE4C-49C5-91B9-1D37A1BDBDCF}" srcOrd="0" destOrd="0" presId="urn:microsoft.com/office/officeart/2005/8/layout/hProcess9"/>
    <dgm:cxn modelId="{8C269B90-DEAB-4F88-B1E7-915795D0D2CC}" type="presParOf" srcId="{101E450C-BE4C-49C5-91B9-1D37A1BDBDCF}" destId="{D38680FB-914E-491B-90DE-D8144EFAAFF6}" srcOrd="0" destOrd="0" presId="urn:microsoft.com/office/officeart/2005/8/layout/hProcess9"/>
    <dgm:cxn modelId="{AD7A98BE-8FA2-4F36-8E3D-5F2025B124F7}" type="presParOf" srcId="{101E450C-BE4C-49C5-91B9-1D37A1BDBDCF}" destId="{2EDEECF3-CAD1-4393-9465-03C8C69ED499}" srcOrd="1" destOrd="0" presId="urn:microsoft.com/office/officeart/2005/8/layout/hProcess9"/>
    <dgm:cxn modelId="{4D2468D5-704F-4640-97F7-F36853896DFD}" type="presParOf" srcId="{2EDEECF3-CAD1-4393-9465-03C8C69ED499}" destId="{AD202C7B-5CB1-4485-8B68-02BD41081EA3}" srcOrd="0" destOrd="0" presId="urn:microsoft.com/office/officeart/2005/8/layout/hProcess9"/>
    <dgm:cxn modelId="{95FF3C0C-A627-4D46-B643-8CC82E18BE85}" type="presParOf" srcId="{2EDEECF3-CAD1-4393-9465-03C8C69ED499}" destId="{26C1DE9B-37BD-4E9F-AD1A-8DCEAF4C0D07}" srcOrd="1" destOrd="0" presId="urn:microsoft.com/office/officeart/2005/8/layout/hProcess9"/>
    <dgm:cxn modelId="{4D2A4709-FB05-489E-8FB2-17CB2643558B}" type="presParOf" srcId="{2EDEECF3-CAD1-4393-9465-03C8C69ED499}" destId="{088DCF45-9416-459D-9567-DF5F6A6504BF}" srcOrd="2" destOrd="0" presId="urn:microsoft.com/office/officeart/2005/8/layout/hProcess9"/>
    <dgm:cxn modelId="{2E27368C-DB10-432F-88BC-AF6A7BD5EA95}" type="presParOf" srcId="{2EDEECF3-CAD1-4393-9465-03C8C69ED499}" destId="{C2181F9E-6DA3-43D6-A504-F9155F4BD444}" srcOrd="3" destOrd="0" presId="urn:microsoft.com/office/officeart/2005/8/layout/hProcess9"/>
    <dgm:cxn modelId="{C2A5E5DF-E7DA-4405-9628-D56E208F6CA2}" type="presParOf" srcId="{2EDEECF3-CAD1-4393-9465-03C8C69ED499}" destId="{0AF83B87-A6B4-4C9D-B5D4-580AD71BB722}" srcOrd="4" destOrd="0" presId="urn:microsoft.com/office/officeart/2005/8/layout/hProcess9"/>
    <dgm:cxn modelId="{FD9BDFBE-D39A-4C16-8EB6-3BE44F6F1FD9}" type="presParOf" srcId="{2EDEECF3-CAD1-4393-9465-03C8C69ED499}" destId="{D95D2757-CAAB-4EFF-8EAB-2878E49D7699}" srcOrd="5" destOrd="0" presId="urn:microsoft.com/office/officeart/2005/8/layout/hProcess9"/>
    <dgm:cxn modelId="{15148FE9-9C31-48A7-A63A-8BA635666DD5}" type="presParOf" srcId="{2EDEECF3-CAD1-4393-9465-03C8C69ED499}" destId="{1383CA16-2D14-442B-BA79-E8704726B84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428F35-3990-4D13-A8FB-40D25BAF50F3}"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1A363FC6-126C-44B7-8A9D-DD438BE5416D}">
      <dgm:prSet phldrT="[Text]" custT="1"/>
      <dgm:spPr/>
      <dgm:t>
        <a:bodyPr/>
        <a:lstStyle/>
        <a:p>
          <a:r>
            <a:rPr lang="en-US" sz="1800" dirty="0" err="1">
              <a:solidFill>
                <a:schemeClr val="tx1"/>
              </a:solidFill>
              <a:latin typeface="Calibri" panose="020F0502020204030204" pitchFamily="34" charset="0"/>
              <a:cs typeface="Calibri" panose="020F0502020204030204" pitchFamily="34" charset="0"/>
            </a:rPr>
            <a:t>ამოქმედდა</a:t>
          </a:r>
          <a:r>
            <a:rPr lang="en-US" sz="1800" dirty="0">
              <a:solidFill>
                <a:schemeClr val="tx1"/>
              </a:solidFill>
              <a:latin typeface="Calibri" panose="020F0502020204030204" pitchFamily="34" charset="0"/>
              <a:cs typeface="Calibri" panose="020F0502020204030204" pitchFamily="34" charset="0"/>
            </a:rPr>
            <a:t> </a:t>
          </a:r>
          <a:r>
            <a:rPr lang="en-US" sz="1800" b="1" dirty="0">
              <a:solidFill>
                <a:schemeClr val="accent1">
                  <a:lumMod val="75000"/>
                </a:schemeClr>
              </a:solidFill>
              <a:latin typeface="Calibri" panose="020F0502020204030204" pitchFamily="34" charset="0"/>
              <a:cs typeface="Calibri" panose="020F0502020204030204" pitchFamily="34" charset="0"/>
            </a:rPr>
            <a:t>150 </a:t>
          </a:r>
          <a:r>
            <a:rPr lang="en-US" sz="1800" dirty="0" err="1">
              <a:solidFill>
                <a:schemeClr val="tx1"/>
              </a:solidFill>
              <a:latin typeface="Calibri" panose="020F0502020204030204" pitchFamily="34" charset="0"/>
              <a:cs typeface="Calibri" panose="020F0502020204030204" pitchFamily="34" charset="0"/>
            </a:rPr>
            <a:t>დამატებითი</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ინტენსიური</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მოვლის</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საწოლი</a:t>
          </a:r>
          <a:endParaRPr lang="en-US" sz="1800" dirty="0"/>
        </a:p>
      </dgm:t>
    </dgm:pt>
    <dgm:pt modelId="{0FE443D4-FE95-4874-8912-81F7EEF1F29F}" type="parTrans" cxnId="{A11350DB-78DB-4DAB-8B68-3CCCF68C2CFD}">
      <dgm:prSet/>
      <dgm:spPr/>
      <dgm:t>
        <a:bodyPr/>
        <a:lstStyle/>
        <a:p>
          <a:endParaRPr lang="en-US" sz="1800"/>
        </a:p>
      </dgm:t>
    </dgm:pt>
    <dgm:pt modelId="{F17DB309-7D64-45EA-B781-D19676A763A5}" type="sibTrans" cxnId="{A11350DB-78DB-4DAB-8B68-3CCCF68C2CFD}">
      <dgm:prSet/>
      <dgm:spPr/>
      <dgm:t>
        <a:bodyPr/>
        <a:lstStyle/>
        <a:p>
          <a:endParaRPr lang="en-US" sz="1800"/>
        </a:p>
      </dgm:t>
    </dgm:pt>
    <dgm:pt modelId="{E75E2193-5E34-4DF7-B4F8-EAEC9E48BB5E}">
      <dgm:prSet phldrT="[Text]" custT="1"/>
      <dgm:spPr/>
      <dgm:t>
        <a:bodyPr/>
        <a:lstStyle/>
        <a:p>
          <a:r>
            <a:rPr lang="en-US" sz="1800" b="1" dirty="0">
              <a:solidFill>
                <a:schemeClr val="accent1">
                  <a:lumMod val="75000"/>
                </a:schemeClr>
              </a:solidFill>
              <a:latin typeface="Calibri" panose="020F0502020204030204" pitchFamily="34" charset="0"/>
              <a:cs typeface="Calibri" panose="020F0502020204030204" pitchFamily="34" charset="0"/>
            </a:rPr>
            <a:t>50</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სასწრაფო</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დახმარების</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ავტომობილი</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გადაუდებელი</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დახმარების</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ინვენტარი</a:t>
          </a:r>
          <a:endParaRPr lang="en-US" sz="1800" dirty="0"/>
        </a:p>
      </dgm:t>
    </dgm:pt>
    <dgm:pt modelId="{108B7756-381C-4279-A272-EBBFFDF39DA5}" type="parTrans" cxnId="{F3A50B0A-7145-470A-9388-2AF1A072C54F}">
      <dgm:prSet/>
      <dgm:spPr/>
      <dgm:t>
        <a:bodyPr/>
        <a:lstStyle/>
        <a:p>
          <a:endParaRPr lang="en-US" sz="1800"/>
        </a:p>
      </dgm:t>
    </dgm:pt>
    <dgm:pt modelId="{718615E8-50F1-4C9B-AEAC-E8FE10E30D44}" type="sibTrans" cxnId="{F3A50B0A-7145-470A-9388-2AF1A072C54F}">
      <dgm:prSet/>
      <dgm:spPr/>
      <dgm:t>
        <a:bodyPr/>
        <a:lstStyle/>
        <a:p>
          <a:endParaRPr lang="en-US" sz="1800"/>
        </a:p>
      </dgm:t>
    </dgm:pt>
    <dgm:pt modelId="{2D9C2925-4C44-4226-AB9C-9578EA4F3079}">
      <dgm:prSet phldrT="[Text]" custT="1"/>
      <dgm:spPr/>
      <dgm:t>
        <a:bodyPr/>
        <a:lstStyle/>
        <a:p>
          <a:r>
            <a:rPr lang="en-US" sz="1800" dirty="0" err="1">
              <a:solidFill>
                <a:schemeClr val="tx1"/>
              </a:solidFill>
              <a:latin typeface="Calibri" panose="020F0502020204030204" pitchFamily="34" charset="0"/>
              <a:cs typeface="Calibri" panose="020F0502020204030204" pitchFamily="34" charset="0"/>
            </a:rPr>
            <a:t>ჰოსპიტალური</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საწოლფონდის</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მობილიზება</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ხორციელდება</a:t>
          </a:r>
          <a:r>
            <a:rPr lang="en-US" sz="1800" dirty="0">
              <a:solidFill>
                <a:schemeClr val="tx1"/>
              </a:solidFill>
              <a:latin typeface="Calibri" panose="020F0502020204030204" pitchFamily="34" charset="0"/>
              <a:cs typeface="Calibri" panose="020F0502020204030204" pitchFamily="34" charset="0"/>
            </a:rPr>
            <a:t> </a:t>
          </a:r>
          <a:r>
            <a:rPr lang="ka-GE" sz="1800" dirty="0">
              <a:solidFill>
                <a:schemeClr val="tx1"/>
              </a:solidFill>
              <a:latin typeface="Calibri" panose="020F0502020204030204" pitchFamily="34" charset="0"/>
              <a:cs typeface="Calibri" panose="020F0502020204030204" pitchFamily="34" charset="0"/>
            </a:rPr>
            <a:t>საჭიროებების მიხედვით</a:t>
          </a:r>
          <a:endParaRPr lang="en-US" sz="1800" dirty="0"/>
        </a:p>
      </dgm:t>
    </dgm:pt>
    <dgm:pt modelId="{2199DE40-62BC-4B31-8FDB-FEBABA0AB068}" type="parTrans" cxnId="{4F11DB9C-2247-4794-9730-D0CA7561BA1A}">
      <dgm:prSet/>
      <dgm:spPr/>
      <dgm:t>
        <a:bodyPr/>
        <a:lstStyle/>
        <a:p>
          <a:endParaRPr lang="en-US" sz="1800"/>
        </a:p>
      </dgm:t>
    </dgm:pt>
    <dgm:pt modelId="{E0376AFE-25EC-45C3-ACDF-83A655C308AC}" type="sibTrans" cxnId="{4F11DB9C-2247-4794-9730-D0CA7561BA1A}">
      <dgm:prSet/>
      <dgm:spPr/>
      <dgm:t>
        <a:bodyPr/>
        <a:lstStyle/>
        <a:p>
          <a:endParaRPr lang="en-US" sz="1800"/>
        </a:p>
      </dgm:t>
    </dgm:pt>
    <dgm:pt modelId="{35394D22-8E62-4605-AB9D-8AAD1E2A6034}">
      <dgm:prSet phldrT="[Text]" custT="1"/>
      <dgm:spPr/>
      <dgm:t>
        <a:bodyPr/>
        <a:lstStyle/>
        <a:p>
          <a:r>
            <a:rPr lang="ka-GE" sz="1800" dirty="0">
              <a:solidFill>
                <a:schemeClr val="tx1"/>
              </a:solidFill>
              <a:latin typeface="Calibri" panose="020F0502020204030204" pitchFamily="34" charset="0"/>
              <a:ea typeface="+mn-lt"/>
              <a:cs typeface="Calibri" panose="020F0502020204030204" pitchFamily="34" charset="0"/>
            </a:rPr>
            <a:t>ინტენსიური მოვლის ჰოსპიტალური საწოლების რაოდენობა </a:t>
          </a:r>
          <a:r>
            <a:rPr lang="ka-GE" sz="1800" b="1" dirty="0">
              <a:solidFill>
                <a:schemeClr val="accent1">
                  <a:lumMod val="75000"/>
                </a:schemeClr>
              </a:solidFill>
              <a:latin typeface="Calibri" panose="020F0502020204030204" pitchFamily="34" charset="0"/>
              <a:ea typeface="+mn-lt"/>
              <a:cs typeface="Calibri" panose="020F0502020204030204" pitchFamily="34" charset="0"/>
            </a:rPr>
            <a:t>5.8 / </a:t>
          </a:r>
          <a:r>
            <a:rPr lang="ka-GE" sz="1800" b="0" dirty="0">
              <a:solidFill>
                <a:schemeClr val="accent1">
                  <a:lumMod val="75000"/>
                </a:schemeClr>
              </a:solidFill>
              <a:latin typeface="Calibri" panose="020F0502020204030204" pitchFamily="34" charset="0"/>
              <a:ea typeface="+mn-lt"/>
              <a:cs typeface="Calibri" panose="020F0502020204030204" pitchFamily="34" charset="0"/>
            </a:rPr>
            <a:t>10 000 </a:t>
          </a:r>
          <a:r>
            <a:rPr lang="ka-GE" sz="1800" dirty="0">
              <a:solidFill>
                <a:schemeClr val="accent1">
                  <a:lumMod val="75000"/>
                </a:schemeClr>
              </a:solidFill>
              <a:latin typeface="Calibri" panose="020F0502020204030204" pitchFamily="34" charset="0"/>
              <a:ea typeface="+mn-lt"/>
              <a:cs typeface="Calibri" panose="020F0502020204030204" pitchFamily="34" charset="0"/>
            </a:rPr>
            <a:t>მოსახლეზე</a:t>
          </a:r>
          <a:endParaRPr lang="en-US" sz="1800" dirty="0">
            <a:solidFill>
              <a:schemeClr val="accent1">
                <a:lumMod val="75000"/>
              </a:schemeClr>
            </a:solidFill>
          </a:endParaRPr>
        </a:p>
      </dgm:t>
    </dgm:pt>
    <dgm:pt modelId="{C83CBCB2-8682-4493-8B8F-29C3EF5355CE}" type="parTrans" cxnId="{ACAE0278-6D4C-4F94-9A24-CAF0C71313AA}">
      <dgm:prSet/>
      <dgm:spPr/>
      <dgm:t>
        <a:bodyPr/>
        <a:lstStyle/>
        <a:p>
          <a:endParaRPr lang="en-US" sz="1800"/>
        </a:p>
      </dgm:t>
    </dgm:pt>
    <dgm:pt modelId="{B9DD5360-E345-4987-A71C-776F0393ED04}" type="sibTrans" cxnId="{ACAE0278-6D4C-4F94-9A24-CAF0C71313AA}">
      <dgm:prSet/>
      <dgm:spPr/>
      <dgm:t>
        <a:bodyPr/>
        <a:lstStyle/>
        <a:p>
          <a:endParaRPr lang="en-US" sz="1800"/>
        </a:p>
      </dgm:t>
    </dgm:pt>
    <dgm:pt modelId="{49213E90-BB2D-4A99-B155-9F83FE936085}">
      <dgm:prSet phldrT="[Text]" custT="1"/>
      <dgm:spPr/>
      <dgm:t>
        <a:bodyPr/>
        <a:lstStyle/>
        <a:p>
          <a:r>
            <a:rPr lang="ka-GE" sz="1800" dirty="0">
              <a:solidFill>
                <a:schemeClr val="tx1"/>
              </a:solidFill>
              <a:latin typeface="Calibri" panose="020F0502020204030204" pitchFamily="34" charset="0"/>
              <a:ea typeface="+mn-lt"/>
              <a:cs typeface="Calibri" panose="020F0502020204030204" pitchFamily="34" charset="0"/>
            </a:rPr>
            <a:t>ჰოსპიტლების </a:t>
          </a:r>
          <a:r>
            <a:rPr lang="ka-GE" sz="1800" b="1" dirty="0">
              <a:solidFill>
                <a:schemeClr val="accent1">
                  <a:lumMod val="75000"/>
                </a:schemeClr>
              </a:solidFill>
              <a:latin typeface="Calibri" panose="020F0502020204030204" pitchFamily="34" charset="0"/>
              <a:ea typeface="+mn-lt"/>
              <a:cs typeface="Calibri" panose="020F0502020204030204" pitchFamily="34" charset="0"/>
            </a:rPr>
            <a:t>95%</a:t>
          </a:r>
          <a:r>
            <a:rPr lang="ka-GE" sz="1800" dirty="0">
              <a:solidFill>
                <a:schemeClr val="tx1"/>
              </a:solidFill>
              <a:latin typeface="Calibri" panose="020F0502020204030204" pitchFamily="34" charset="0"/>
              <a:ea typeface="+mn-lt"/>
              <a:cs typeface="Calibri" panose="020F0502020204030204" pitchFamily="34" charset="0"/>
            </a:rPr>
            <a:t> აკმაყოფილებს ნოზოკომიური ინფექციების კონტროლის მოთხოვნებს</a:t>
          </a:r>
          <a:endParaRPr lang="en-US" sz="1800" dirty="0"/>
        </a:p>
      </dgm:t>
    </dgm:pt>
    <dgm:pt modelId="{2A75384C-6127-4D00-A25F-2DA3DCF78E29}" type="parTrans" cxnId="{71339ACA-3D41-4428-928B-ECF29EF96D5C}">
      <dgm:prSet/>
      <dgm:spPr/>
      <dgm:t>
        <a:bodyPr/>
        <a:lstStyle/>
        <a:p>
          <a:endParaRPr lang="en-US" sz="1800"/>
        </a:p>
      </dgm:t>
    </dgm:pt>
    <dgm:pt modelId="{0E241BB9-9C1E-4E10-A49F-9A57A1B8D8CD}" type="sibTrans" cxnId="{71339ACA-3D41-4428-928B-ECF29EF96D5C}">
      <dgm:prSet/>
      <dgm:spPr/>
      <dgm:t>
        <a:bodyPr/>
        <a:lstStyle/>
        <a:p>
          <a:endParaRPr lang="en-US" sz="1800"/>
        </a:p>
      </dgm:t>
    </dgm:pt>
    <dgm:pt modelId="{0C038E2C-4804-4041-AA0D-355906233FBD}" type="pres">
      <dgm:prSet presAssocID="{9F428F35-3990-4D13-A8FB-40D25BAF50F3}" presName="linear" presStyleCnt="0">
        <dgm:presLayoutVars>
          <dgm:dir/>
          <dgm:animLvl val="lvl"/>
          <dgm:resizeHandles val="exact"/>
        </dgm:presLayoutVars>
      </dgm:prSet>
      <dgm:spPr/>
    </dgm:pt>
    <dgm:pt modelId="{F1529D37-2ED8-4E59-A22E-2D7BFE21A88E}" type="pres">
      <dgm:prSet presAssocID="{1A363FC6-126C-44B7-8A9D-DD438BE5416D}" presName="parentLin" presStyleCnt="0"/>
      <dgm:spPr/>
    </dgm:pt>
    <dgm:pt modelId="{AA2E26FF-26C8-4CC3-A760-F9AD0BCB0ADD}" type="pres">
      <dgm:prSet presAssocID="{1A363FC6-126C-44B7-8A9D-DD438BE5416D}" presName="parentLeftMargin" presStyleLbl="node1" presStyleIdx="0" presStyleCnt="5"/>
      <dgm:spPr/>
    </dgm:pt>
    <dgm:pt modelId="{572A53DA-85B2-4B72-A089-CC83A386BACD}" type="pres">
      <dgm:prSet presAssocID="{1A363FC6-126C-44B7-8A9D-DD438BE5416D}" presName="parentText" presStyleLbl="node1" presStyleIdx="0" presStyleCnt="5" custScaleX="142857" custScaleY="69125" custLinFactNeighborY="13495">
        <dgm:presLayoutVars>
          <dgm:chMax val="0"/>
          <dgm:bulletEnabled val="1"/>
        </dgm:presLayoutVars>
      </dgm:prSet>
      <dgm:spPr/>
    </dgm:pt>
    <dgm:pt modelId="{831A0311-063D-43BE-9027-24181773DC02}" type="pres">
      <dgm:prSet presAssocID="{1A363FC6-126C-44B7-8A9D-DD438BE5416D}" presName="negativeSpace" presStyleCnt="0"/>
      <dgm:spPr/>
    </dgm:pt>
    <dgm:pt modelId="{E173E40E-A9A7-4CA6-9DF9-78BADF5100BA}" type="pres">
      <dgm:prSet presAssocID="{1A363FC6-126C-44B7-8A9D-DD438BE5416D}" presName="childText" presStyleLbl="conFgAcc1" presStyleIdx="0" presStyleCnt="5" custLinFactNeighborY="-41330">
        <dgm:presLayoutVars>
          <dgm:bulletEnabled val="1"/>
        </dgm:presLayoutVars>
      </dgm:prSet>
      <dgm:spPr/>
    </dgm:pt>
    <dgm:pt modelId="{D5711C1C-190D-400D-89C9-C5378959BD4F}" type="pres">
      <dgm:prSet presAssocID="{F17DB309-7D64-45EA-B781-D19676A763A5}" presName="spaceBetweenRectangles" presStyleCnt="0"/>
      <dgm:spPr/>
    </dgm:pt>
    <dgm:pt modelId="{9FB39131-BC78-470C-A7A8-125C9A5B0471}" type="pres">
      <dgm:prSet presAssocID="{E75E2193-5E34-4DF7-B4F8-EAEC9E48BB5E}" presName="parentLin" presStyleCnt="0"/>
      <dgm:spPr/>
    </dgm:pt>
    <dgm:pt modelId="{FC9447CC-8FAA-419B-A3E1-08A81C89212E}" type="pres">
      <dgm:prSet presAssocID="{E75E2193-5E34-4DF7-B4F8-EAEC9E48BB5E}" presName="parentLeftMargin" presStyleLbl="node1" presStyleIdx="0" presStyleCnt="5"/>
      <dgm:spPr/>
    </dgm:pt>
    <dgm:pt modelId="{8CF37D20-0AE9-4D8E-AA30-7533B58A0529}" type="pres">
      <dgm:prSet presAssocID="{E75E2193-5E34-4DF7-B4F8-EAEC9E48BB5E}" presName="parentText" presStyleLbl="node1" presStyleIdx="1" presStyleCnt="5" custScaleX="142857" custLinFactNeighborX="-12731" custLinFactNeighborY="-7563">
        <dgm:presLayoutVars>
          <dgm:chMax val="0"/>
          <dgm:bulletEnabled val="1"/>
        </dgm:presLayoutVars>
      </dgm:prSet>
      <dgm:spPr/>
    </dgm:pt>
    <dgm:pt modelId="{E1033A4A-14F4-481A-B8CE-345E49859AF0}" type="pres">
      <dgm:prSet presAssocID="{E75E2193-5E34-4DF7-B4F8-EAEC9E48BB5E}" presName="negativeSpace" presStyleCnt="0"/>
      <dgm:spPr/>
    </dgm:pt>
    <dgm:pt modelId="{4C58BE1A-429A-42B8-B5D2-A82AEBD1A3BD}" type="pres">
      <dgm:prSet presAssocID="{E75E2193-5E34-4DF7-B4F8-EAEC9E48BB5E}" presName="childText" presStyleLbl="conFgAcc1" presStyleIdx="1" presStyleCnt="5" custLinFactY="-8205" custLinFactNeighborY="-100000">
        <dgm:presLayoutVars>
          <dgm:bulletEnabled val="1"/>
        </dgm:presLayoutVars>
      </dgm:prSet>
      <dgm:spPr/>
    </dgm:pt>
    <dgm:pt modelId="{D591032E-9A22-41F6-ACD2-28B9A8B25A1F}" type="pres">
      <dgm:prSet presAssocID="{718615E8-50F1-4C9B-AEAC-E8FE10E30D44}" presName="spaceBetweenRectangles" presStyleCnt="0"/>
      <dgm:spPr/>
    </dgm:pt>
    <dgm:pt modelId="{DF32047B-0010-462E-82E4-9B3D46C0D33B}" type="pres">
      <dgm:prSet presAssocID="{2D9C2925-4C44-4226-AB9C-9578EA4F3079}" presName="parentLin" presStyleCnt="0"/>
      <dgm:spPr/>
    </dgm:pt>
    <dgm:pt modelId="{0516A5E3-5E12-40F8-B46C-03BBB0C8B411}" type="pres">
      <dgm:prSet presAssocID="{2D9C2925-4C44-4226-AB9C-9578EA4F3079}" presName="parentLeftMargin" presStyleLbl="node1" presStyleIdx="1" presStyleCnt="5"/>
      <dgm:spPr/>
    </dgm:pt>
    <dgm:pt modelId="{5F6EB1ED-FB42-4476-9544-D574AE65A28D}" type="pres">
      <dgm:prSet presAssocID="{2D9C2925-4C44-4226-AB9C-9578EA4F3079}" presName="parentText" presStyleLbl="node1" presStyleIdx="2" presStyleCnt="5" custScaleX="142857" custLinFactNeighborX="21034" custLinFactNeighborY="-19286">
        <dgm:presLayoutVars>
          <dgm:chMax val="0"/>
          <dgm:bulletEnabled val="1"/>
        </dgm:presLayoutVars>
      </dgm:prSet>
      <dgm:spPr/>
    </dgm:pt>
    <dgm:pt modelId="{AC667BC6-82D1-4BD3-8313-32A94F16A7D5}" type="pres">
      <dgm:prSet presAssocID="{2D9C2925-4C44-4226-AB9C-9578EA4F3079}" presName="negativeSpace" presStyleCnt="0"/>
      <dgm:spPr/>
    </dgm:pt>
    <dgm:pt modelId="{9BC52438-9D40-4AA8-AE98-A4226791BB49}" type="pres">
      <dgm:prSet presAssocID="{2D9C2925-4C44-4226-AB9C-9578EA4F3079}" presName="childText" presStyleLbl="conFgAcc1" presStyleIdx="2" presStyleCnt="5" custLinFactY="-27753" custLinFactNeighborY="-100000">
        <dgm:presLayoutVars>
          <dgm:bulletEnabled val="1"/>
        </dgm:presLayoutVars>
      </dgm:prSet>
      <dgm:spPr/>
    </dgm:pt>
    <dgm:pt modelId="{67421878-D6DF-4B95-9CDD-4255B0A95C08}" type="pres">
      <dgm:prSet presAssocID="{E0376AFE-25EC-45C3-ACDF-83A655C308AC}" presName="spaceBetweenRectangles" presStyleCnt="0"/>
      <dgm:spPr/>
    </dgm:pt>
    <dgm:pt modelId="{1BB02F4F-6129-4D7F-8408-0BBF0FF6DF29}" type="pres">
      <dgm:prSet presAssocID="{35394D22-8E62-4605-AB9D-8AAD1E2A6034}" presName="parentLin" presStyleCnt="0"/>
      <dgm:spPr/>
    </dgm:pt>
    <dgm:pt modelId="{50388E8A-046D-431F-95DF-65706EC14D88}" type="pres">
      <dgm:prSet presAssocID="{35394D22-8E62-4605-AB9D-8AAD1E2A6034}" presName="parentLeftMargin" presStyleLbl="node1" presStyleIdx="2" presStyleCnt="5"/>
      <dgm:spPr/>
    </dgm:pt>
    <dgm:pt modelId="{731852D7-456F-4E5E-BD7B-E362B7D50AC9}" type="pres">
      <dgm:prSet presAssocID="{35394D22-8E62-4605-AB9D-8AAD1E2A6034}" presName="parentText" presStyleLbl="node1" presStyleIdx="3" presStyleCnt="5" custScaleX="142857" custLinFactNeighborX="21034" custLinFactNeighborY="-39373">
        <dgm:presLayoutVars>
          <dgm:chMax val="0"/>
          <dgm:bulletEnabled val="1"/>
        </dgm:presLayoutVars>
      </dgm:prSet>
      <dgm:spPr/>
    </dgm:pt>
    <dgm:pt modelId="{56BB4B32-D3CC-4BCB-9A23-F1F5754847C4}" type="pres">
      <dgm:prSet presAssocID="{35394D22-8E62-4605-AB9D-8AAD1E2A6034}" presName="negativeSpace" presStyleCnt="0"/>
      <dgm:spPr/>
    </dgm:pt>
    <dgm:pt modelId="{3FDFA572-C1B0-4DF4-A63C-9E58DC023323}" type="pres">
      <dgm:prSet presAssocID="{35394D22-8E62-4605-AB9D-8AAD1E2A6034}" presName="childText" presStyleLbl="conFgAcc1" presStyleIdx="3" presStyleCnt="5" custLinFactY="-42875" custLinFactNeighborY="-100000">
        <dgm:presLayoutVars>
          <dgm:bulletEnabled val="1"/>
        </dgm:presLayoutVars>
      </dgm:prSet>
      <dgm:spPr/>
    </dgm:pt>
    <dgm:pt modelId="{9C932E8F-5796-4D1F-AFAE-946925442F6A}" type="pres">
      <dgm:prSet presAssocID="{B9DD5360-E345-4987-A71C-776F0393ED04}" presName="spaceBetweenRectangles" presStyleCnt="0"/>
      <dgm:spPr/>
    </dgm:pt>
    <dgm:pt modelId="{6B6CA22B-6787-47CC-8E05-A2CED8DA863B}" type="pres">
      <dgm:prSet presAssocID="{49213E90-BB2D-4A99-B155-9F83FE936085}" presName="parentLin" presStyleCnt="0"/>
      <dgm:spPr/>
    </dgm:pt>
    <dgm:pt modelId="{54880B05-AA6C-4B9B-ACEC-0148BE41C1A0}" type="pres">
      <dgm:prSet presAssocID="{49213E90-BB2D-4A99-B155-9F83FE936085}" presName="parentLeftMargin" presStyleLbl="node1" presStyleIdx="3" presStyleCnt="5"/>
      <dgm:spPr/>
    </dgm:pt>
    <dgm:pt modelId="{9A9706AE-8D91-4D6D-B3BA-76C32235E949}" type="pres">
      <dgm:prSet presAssocID="{49213E90-BB2D-4A99-B155-9F83FE936085}" presName="parentText" presStyleLbl="node1" presStyleIdx="4" presStyleCnt="5" custScaleX="142857" custLinFactNeighborX="21034" custLinFactNeighborY="-56462">
        <dgm:presLayoutVars>
          <dgm:chMax val="0"/>
          <dgm:bulletEnabled val="1"/>
        </dgm:presLayoutVars>
      </dgm:prSet>
      <dgm:spPr/>
    </dgm:pt>
    <dgm:pt modelId="{FC2B483A-A33B-447A-B78A-2A7B69960CA3}" type="pres">
      <dgm:prSet presAssocID="{49213E90-BB2D-4A99-B155-9F83FE936085}" presName="negativeSpace" presStyleCnt="0"/>
      <dgm:spPr/>
    </dgm:pt>
    <dgm:pt modelId="{BEE417CF-7E81-4C62-A0B7-D1654774D9E0}" type="pres">
      <dgm:prSet presAssocID="{49213E90-BB2D-4A99-B155-9F83FE936085}" presName="childText" presStyleLbl="conFgAcc1" presStyleIdx="4" presStyleCnt="5" custLinFactY="-34887" custLinFactNeighborY="-100000">
        <dgm:presLayoutVars>
          <dgm:bulletEnabled val="1"/>
        </dgm:presLayoutVars>
      </dgm:prSet>
      <dgm:spPr/>
    </dgm:pt>
  </dgm:ptLst>
  <dgm:cxnLst>
    <dgm:cxn modelId="{F3A50B0A-7145-470A-9388-2AF1A072C54F}" srcId="{9F428F35-3990-4D13-A8FB-40D25BAF50F3}" destId="{E75E2193-5E34-4DF7-B4F8-EAEC9E48BB5E}" srcOrd="1" destOrd="0" parTransId="{108B7756-381C-4279-A272-EBBFFDF39DA5}" sibTransId="{718615E8-50F1-4C9B-AEAC-E8FE10E30D44}"/>
    <dgm:cxn modelId="{F9D5D30D-F312-4BA5-B8E9-F59D9B01708E}" type="presOf" srcId="{2D9C2925-4C44-4226-AB9C-9578EA4F3079}" destId="{5F6EB1ED-FB42-4476-9544-D574AE65A28D}" srcOrd="1" destOrd="0" presId="urn:microsoft.com/office/officeart/2005/8/layout/list1"/>
    <dgm:cxn modelId="{F8A33C6B-6EDB-4A2C-A66A-AB1BBD13F18B}" type="presOf" srcId="{49213E90-BB2D-4A99-B155-9F83FE936085}" destId="{9A9706AE-8D91-4D6D-B3BA-76C32235E949}" srcOrd="1" destOrd="0" presId="urn:microsoft.com/office/officeart/2005/8/layout/list1"/>
    <dgm:cxn modelId="{94DFEC4B-86AE-4332-BD93-D6CFF20365ED}" type="presOf" srcId="{9F428F35-3990-4D13-A8FB-40D25BAF50F3}" destId="{0C038E2C-4804-4041-AA0D-355906233FBD}" srcOrd="0" destOrd="0" presId="urn:microsoft.com/office/officeart/2005/8/layout/list1"/>
    <dgm:cxn modelId="{FB40766D-A519-427D-A208-817B60556BEB}" type="presOf" srcId="{35394D22-8E62-4605-AB9D-8AAD1E2A6034}" destId="{50388E8A-046D-431F-95DF-65706EC14D88}" srcOrd="0" destOrd="0" presId="urn:microsoft.com/office/officeart/2005/8/layout/list1"/>
    <dgm:cxn modelId="{4AB17852-4AE1-4080-BBA2-C9036A09AA07}" type="presOf" srcId="{49213E90-BB2D-4A99-B155-9F83FE936085}" destId="{54880B05-AA6C-4B9B-ACEC-0148BE41C1A0}" srcOrd="0" destOrd="0" presId="urn:microsoft.com/office/officeart/2005/8/layout/list1"/>
    <dgm:cxn modelId="{ACAE0278-6D4C-4F94-9A24-CAF0C71313AA}" srcId="{9F428F35-3990-4D13-A8FB-40D25BAF50F3}" destId="{35394D22-8E62-4605-AB9D-8AAD1E2A6034}" srcOrd="3" destOrd="0" parTransId="{C83CBCB2-8682-4493-8B8F-29C3EF5355CE}" sibTransId="{B9DD5360-E345-4987-A71C-776F0393ED04}"/>
    <dgm:cxn modelId="{45A6878B-5BE9-4776-9054-DF77313ECC48}" type="presOf" srcId="{1A363FC6-126C-44B7-8A9D-DD438BE5416D}" destId="{572A53DA-85B2-4B72-A089-CC83A386BACD}" srcOrd="1" destOrd="0" presId="urn:microsoft.com/office/officeart/2005/8/layout/list1"/>
    <dgm:cxn modelId="{4F11DB9C-2247-4794-9730-D0CA7561BA1A}" srcId="{9F428F35-3990-4D13-A8FB-40D25BAF50F3}" destId="{2D9C2925-4C44-4226-AB9C-9578EA4F3079}" srcOrd="2" destOrd="0" parTransId="{2199DE40-62BC-4B31-8FDB-FEBABA0AB068}" sibTransId="{E0376AFE-25EC-45C3-ACDF-83A655C308AC}"/>
    <dgm:cxn modelId="{E681FC9E-8218-4F3E-A10E-5B035EAB1964}" type="presOf" srcId="{1A363FC6-126C-44B7-8A9D-DD438BE5416D}" destId="{AA2E26FF-26C8-4CC3-A760-F9AD0BCB0ADD}" srcOrd="0" destOrd="0" presId="urn:microsoft.com/office/officeart/2005/8/layout/list1"/>
    <dgm:cxn modelId="{EBB57ABF-BED6-4374-A8D0-279DF2C197AA}" type="presOf" srcId="{E75E2193-5E34-4DF7-B4F8-EAEC9E48BB5E}" destId="{8CF37D20-0AE9-4D8E-AA30-7533B58A0529}" srcOrd="1" destOrd="0" presId="urn:microsoft.com/office/officeart/2005/8/layout/list1"/>
    <dgm:cxn modelId="{71339ACA-3D41-4428-928B-ECF29EF96D5C}" srcId="{9F428F35-3990-4D13-A8FB-40D25BAF50F3}" destId="{49213E90-BB2D-4A99-B155-9F83FE936085}" srcOrd="4" destOrd="0" parTransId="{2A75384C-6127-4D00-A25F-2DA3DCF78E29}" sibTransId="{0E241BB9-9C1E-4E10-A49F-9A57A1B8D8CD}"/>
    <dgm:cxn modelId="{E48C51D3-0EA2-44F8-8E01-D50FF83E85F2}" type="presOf" srcId="{35394D22-8E62-4605-AB9D-8AAD1E2A6034}" destId="{731852D7-456F-4E5E-BD7B-E362B7D50AC9}" srcOrd="1" destOrd="0" presId="urn:microsoft.com/office/officeart/2005/8/layout/list1"/>
    <dgm:cxn modelId="{A11350DB-78DB-4DAB-8B68-3CCCF68C2CFD}" srcId="{9F428F35-3990-4D13-A8FB-40D25BAF50F3}" destId="{1A363FC6-126C-44B7-8A9D-DD438BE5416D}" srcOrd="0" destOrd="0" parTransId="{0FE443D4-FE95-4874-8912-81F7EEF1F29F}" sibTransId="{F17DB309-7D64-45EA-B781-D19676A763A5}"/>
    <dgm:cxn modelId="{F8D3C2F0-AA4E-4C87-8242-F3FB90E256FA}" type="presOf" srcId="{2D9C2925-4C44-4226-AB9C-9578EA4F3079}" destId="{0516A5E3-5E12-40F8-B46C-03BBB0C8B411}" srcOrd="0" destOrd="0" presId="urn:microsoft.com/office/officeart/2005/8/layout/list1"/>
    <dgm:cxn modelId="{0E8E37F9-63A9-498A-B344-85F0CC98CD69}" type="presOf" srcId="{E75E2193-5E34-4DF7-B4F8-EAEC9E48BB5E}" destId="{FC9447CC-8FAA-419B-A3E1-08A81C89212E}" srcOrd="0" destOrd="0" presId="urn:microsoft.com/office/officeart/2005/8/layout/list1"/>
    <dgm:cxn modelId="{17B2D81C-AF42-4321-8138-2E70B745F86F}" type="presParOf" srcId="{0C038E2C-4804-4041-AA0D-355906233FBD}" destId="{F1529D37-2ED8-4E59-A22E-2D7BFE21A88E}" srcOrd="0" destOrd="0" presId="urn:microsoft.com/office/officeart/2005/8/layout/list1"/>
    <dgm:cxn modelId="{F5DD198C-40E3-4A42-A812-F42E56C950D8}" type="presParOf" srcId="{F1529D37-2ED8-4E59-A22E-2D7BFE21A88E}" destId="{AA2E26FF-26C8-4CC3-A760-F9AD0BCB0ADD}" srcOrd="0" destOrd="0" presId="urn:microsoft.com/office/officeart/2005/8/layout/list1"/>
    <dgm:cxn modelId="{B93C9835-215C-445C-A44A-28E6E4027391}" type="presParOf" srcId="{F1529D37-2ED8-4E59-A22E-2D7BFE21A88E}" destId="{572A53DA-85B2-4B72-A089-CC83A386BACD}" srcOrd="1" destOrd="0" presId="urn:microsoft.com/office/officeart/2005/8/layout/list1"/>
    <dgm:cxn modelId="{F9C06FB4-475D-48A4-8C1D-4F088140EDDE}" type="presParOf" srcId="{0C038E2C-4804-4041-AA0D-355906233FBD}" destId="{831A0311-063D-43BE-9027-24181773DC02}" srcOrd="1" destOrd="0" presId="urn:microsoft.com/office/officeart/2005/8/layout/list1"/>
    <dgm:cxn modelId="{258665C5-8E11-4D54-BC47-0D5302123543}" type="presParOf" srcId="{0C038E2C-4804-4041-AA0D-355906233FBD}" destId="{E173E40E-A9A7-4CA6-9DF9-78BADF5100BA}" srcOrd="2" destOrd="0" presId="urn:microsoft.com/office/officeart/2005/8/layout/list1"/>
    <dgm:cxn modelId="{EF2B437C-4196-4F34-87A7-6DF282374F78}" type="presParOf" srcId="{0C038E2C-4804-4041-AA0D-355906233FBD}" destId="{D5711C1C-190D-400D-89C9-C5378959BD4F}" srcOrd="3" destOrd="0" presId="urn:microsoft.com/office/officeart/2005/8/layout/list1"/>
    <dgm:cxn modelId="{BBC3667C-BC3B-41D8-8D4E-27F9247840C7}" type="presParOf" srcId="{0C038E2C-4804-4041-AA0D-355906233FBD}" destId="{9FB39131-BC78-470C-A7A8-125C9A5B0471}" srcOrd="4" destOrd="0" presId="urn:microsoft.com/office/officeart/2005/8/layout/list1"/>
    <dgm:cxn modelId="{9C4EEA10-3B4E-4DE1-B5E0-36AECF6DD540}" type="presParOf" srcId="{9FB39131-BC78-470C-A7A8-125C9A5B0471}" destId="{FC9447CC-8FAA-419B-A3E1-08A81C89212E}" srcOrd="0" destOrd="0" presId="urn:microsoft.com/office/officeart/2005/8/layout/list1"/>
    <dgm:cxn modelId="{79333218-1D11-44ED-B2BB-DC1CC4802895}" type="presParOf" srcId="{9FB39131-BC78-470C-A7A8-125C9A5B0471}" destId="{8CF37D20-0AE9-4D8E-AA30-7533B58A0529}" srcOrd="1" destOrd="0" presId="urn:microsoft.com/office/officeart/2005/8/layout/list1"/>
    <dgm:cxn modelId="{C9B5B808-2041-41E5-B2C0-EF8B234D36B4}" type="presParOf" srcId="{0C038E2C-4804-4041-AA0D-355906233FBD}" destId="{E1033A4A-14F4-481A-B8CE-345E49859AF0}" srcOrd="5" destOrd="0" presId="urn:microsoft.com/office/officeart/2005/8/layout/list1"/>
    <dgm:cxn modelId="{B210A411-88E1-4A9B-AB6F-43DC28670641}" type="presParOf" srcId="{0C038E2C-4804-4041-AA0D-355906233FBD}" destId="{4C58BE1A-429A-42B8-B5D2-A82AEBD1A3BD}" srcOrd="6" destOrd="0" presId="urn:microsoft.com/office/officeart/2005/8/layout/list1"/>
    <dgm:cxn modelId="{A5A778A6-9914-42C6-B278-314F5A7B6106}" type="presParOf" srcId="{0C038E2C-4804-4041-AA0D-355906233FBD}" destId="{D591032E-9A22-41F6-ACD2-28B9A8B25A1F}" srcOrd="7" destOrd="0" presId="urn:microsoft.com/office/officeart/2005/8/layout/list1"/>
    <dgm:cxn modelId="{D905F4DF-1B2B-4A47-8F9A-51EA6403277F}" type="presParOf" srcId="{0C038E2C-4804-4041-AA0D-355906233FBD}" destId="{DF32047B-0010-462E-82E4-9B3D46C0D33B}" srcOrd="8" destOrd="0" presId="urn:microsoft.com/office/officeart/2005/8/layout/list1"/>
    <dgm:cxn modelId="{4BBB0152-CA6A-4519-BD06-AE3E224EADCB}" type="presParOf" srcId="{DF32047B-0010-462E-82E4-9B3D46C0D33B}" destId="{0516A5E3-5E12-40F8-B46C-03BBB0C8B411}" srcOrd="0" destOrd="0" presId="urn:microsoft.com/office/officeart/2005/8/layout/list1"/>
    <dgm:cxn modelId="{251E2267-402F-4E1C-B147-ABF06E5E6A8A}" type="presParOf" srcId="{DF32047B-0010-462E-82E4-9B3D46C0D33B}" destId="{5F6EB1ED-FB42-4476-9544-D574AE65A28D}" srcOrd="1" destOrd="0" presId="urn:microsoft.com/office/officeart/2005/8/layout/list1"/>
    <dgm:cxn modelId="{1BF86200-FF16-4B24-83CB-594621ADC759}" type="presParOf" srcId="{0C038E2C-4804-4041-AA0D-355906233FBD}" destId="{AC667BC6-82D1-4BD3-8313-32A94F16A7D5}" srcOrd="9" destOrd="0" presId="urn:microsoft.com/office/officeart/2005/8/layout/list1"/>
    <dgm:cxn modelId="{FDD909B3-0529-46BC-AF3F-219DE02FDE43}" type="presParOf" srcId="{0C038E2C-4804-4041-AA0D-355906233FBD}" destId="{9BC52438-9D40-4AA8-AE98-A4226791BB49}" srcOrd="10" destOrd="0" presId="urn:microsoft.com/office/officeart/2005/8/layout/list1"/>
    <dgm:cxn modelId="{8924AFE3-73FE-4C99-8293-FBB195AB997C}" type="presParOf" srcId="{0C038E2C-4804-4041-AA0D-355906233FBD}" destId="{67421878-D6DF-4B95-9CDD-4255B0A95C08}" srcOrd="11" destOrd="0" presId="urn:microsoft.com/office/officeart/2005/8/layout/list1"/>
    <dgm:cxn modelId="{1FB319E0-1A57-4361-8E3F-F544E49F419A}" type="presParOf" srcId="{0C038E2C-4804-4041-AA0D-355906233FBD}" destId="{1BB02F4F-6129-4D7F-8408-0BBF0FF6DF29}" srcOrd="12" destOrd="0" presId="urn:microsoft.com/office/officeart/2005/8/layout/list1"/>
    <dgm:cxn modelId="{8F6996E3-42AE-45D9-9665-1691F84AF3D4}" type="presParOf" srcId="{1BB02F4F-6129-4D7F-8408-0BBF0FF6DF29}" destId="{50388E8A-046D-431F-95DF-65706EC14D88}" srcOrd="0" destOrd="0" presId="urn:microsoft.com/office/officeart/2005/8/layout/list1"/>
    <dgm:cxn modelId="{89C622B8-B93E-44D9-85E0-F75CEE7EFD15}" type="presParOf" srcId="{1BB02F4F-6129-4D7F-8408-0BBF0FF6DF29}" destId="{731852D7-456F-4E5E-BD7B-E362B7D50AC9}" srcOrd="1" destOrd="0" presId="urn:microsoft.com/office/officeart/2005/8/layout/list1"/>
    <dgm:cxn modelId="{C512D901-C138-44DE-BD43-FAF2A5FC8345}" type="presParOf" srcId="{0C038E2C-4804-4041-AA0D-355906233FBD}" destId="{56BB4B32-D3CC-4BCB-9A23-F1F5754847C4}" srcOrd="13" destOrd="0" presId="urn:microsoft.com/office/officeart/2005/8/layout/list1"/>
    <dgm:cxn modelId="{B18E295C-8672-409F-BDAB-55FF058CFD6E}" type="presParOf" srcId="{0C038E2C-4804-4041-AA0D-355906233FBD}" destId="{3FDFA572-C1B0-4DF4-A63C-9E58DC023323}" srcOrd="14" destOrd="0" presId="urn:microsoft.com/office/officeart/2005/8/layout/list1"/>
    <dgm:cxn modelId="{926A5BB7-302C-486A-9869-4BA53A1DD7F7}" type="presParOf" srcId="{0C038E2C-4804-4041-AA0D-355906233FBD}" destId="{9C932E8F-5796-4D1F-AFAE-946925442F6A}" srcOrd="15" destOrd="0" presId="urn:microsoft.com/office/officeart/2005/8/layout/list1"/>
    <dgm:cxn modelId="{B00D3BD7-EDE0-4F91-98AF-F1CCFC8382BF}" type="presParOf" srcId="{0C038E2C-4804-4041-AA0D-355906233FBD}" destId="{6B6CA22B-6787-47CC-8E05-A2CED8DA863B}" srcOrd="16" destOrd="0" presId="urn:microsoft.com/office/officeart/2005/8/layout/list1"/>
    <dgm:cxn modelId="{E2DBFDE3-3965-4037-B465-4982052E2F4F}" type="presParOf" srcId="{6B6CA22B-6787-47CC-8E05-A2CED8DA863B}" destId="{54880B05-AA6C-4B9B-ACEC-0148BE41C1A0}" srcOrd="0" destOrd="0" presId="urn:microsoft.com/office/officeart/2005/8/layout/list1"/>
    <dgm:cxn modelId="{4128CC6B-E94C-4142-9E41-2C48991035FE}" type="presParOf" srcId="{6B6CA22B-6787-47CC-8E05-A2CED8DA863B}" destId="{9A9706AE-8D91-4D6D-B3BA-76C32235E949}" srcOrd="1" destOrd="0" presId="urn:microsoft.com/office/officeart/2005/8/layout/list1"/>
    <dgm:cxn modelId="{BC822302-A3E0-4E20-A3A3-4FA006979A50}" type="presParOf" srcId="{0C038E2C-4804-4041-AA0D-355906233FBD}" destId="{FC2B483A-A33B-447A-B78A-2A7B69960CA3}" srcOrd="17" destOrd="0" presId="urn:microsoft.com/office/officeart/2005/8/layout/list1"/>
    <dgm:cxn modelId="{29CB7BFF-C36A-4044-A4A3-07FCD40FEE0A}" type="presParOf" srcId="{0C038E2C-4804-4041-AA0D-355906233FBD}" destId="{BEE417CF-7E81-4C62-A0B7-D1654774D9E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9A5F4E-2205-4BCA-90AB-99999B0C706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0651DB5-5FBD-40F1-9244-D2954809AC1B}">
      <dgm:prSet custT="1"/>
      <dgm:spPr/>
      <dgm:t>
        <a:bodyPr/>
        <a:lstStyle/>
        <a:p>
          <a:pPr rtl="0"/>
          <a:r>
            <a:rPr lang="ka-GE" sz="2000">
              <a:latin typeface="Calibri" panose="020F0502020204030204" pitchFamily="34" charset="0"/>
              <a:cs typeface="Calibri" panose="020F0502020204030204" pitchFamily="34" charset="0"/>
            </a:rPr>
            <a:t>მხარდამჭერი კვლევები</a:t>
          </a:r>
          <a:endParaRPr lang="nb-NO" sz="2000">
            <a:latin typeface="Calibri" panose="020F0502020204030204" pitchFamily="34" charset="0"/>
            <a:cs typeface="Calibri" panose="020F0502020204030204" pitchFamily="34" charset="0"/>
          </a:endParaRPr>
        </a:p>
      </dgm:t>
    </dgm:pt>
    <dgm:pt modelId="{8CCB3F27-6DBF-4309-BA34-6F90B72CD79E}" type="parTrans" cxnId="{271F433F-FE19-461F-8315-0A6E3F1BDC83}">
      <dgm:prSet/>
      <dgm:spPr/>
      <dgm:t>
        <a:bodyPr/>
        <a:lstStyle/>
        <a:p>
          <a:endParaRPr lang="en-US" sz="2000"/>
        </a:p>
      </dgm:t>
    </dgm:pt>
    <dgm:pt modelId="{58521786-CD00-4CE7-ABBD-07E7565281FD}" type="sibTrans" cxnId="{271F433F-FE19-461F-8315-0A6E3F1BDC83}">
      <dgm:prSet/>
      <dgm:spPr/>
      <dgm:t>
        <a:bodyPr/>
        <a:lstStyle/>
        <a:p>
          <a:endParaRPr lang="en-US" sz="2000"/>
        </a:p>
      </dgm:t>
    </dgm:pt>
    <dgm:pt modelId="{21A8552D-B984-4066-BBFE-7EBBB5A0F8A2}">
      <dgm:prSet custT="1"/>
      <dgm:spPr/>
      <dgm:t>
        <a:bodyPr/>
        <a:lstStyle/>
        <a:p>
          <a:pPr rtl="0"/>
          <a:r>
            <a:rPr lang="ka-GE" sz="2000" dirty="0">
              <a:latin typeface="Calibri" panose="020F0502020204030204" pitchFamily="34" charset="0"/>
              <a:cs typeface="Calibri" panose="020F0502020204030204" pitchFamily="34" charset="0"/>
            </a:rPr>
            <a:t>ლოგისტიკა, შესყიდვა და მარაგები</a:t>
          </a:r>
          <a:endParaRPr lang="nb-NO" sz="2000" dirty="0">
            <a:latin typeface="Calibri" panose="020F0502020204030204" pitchFamily="34" charset="0"/>
            <a:cs typeface="Calibri" panose="020F0502020204030204" pitchFamily="34" charset="0"/>
          </a:endParaRPr>
        </a:p>
      </dgm:t>
    </dgm:pt>
    <dgm:pt modelId="{FD962A2B-61AB-4D94-A762-5695DA5ACD1B}" type="parTrans" cxnId="{26CAD88E-20C5-4281-824F-EF00CBF00BF8}">
      <dgm:prSet/>
      <dgm:spPr/>
      <dgm:t>
        <a:bodyPr/>
        <a:lstStyle/>
        <a:p>
          <a:endParaRPr lang="en-US" sz="2000"/>
        </a:p>
      </dgm:t>
    </dgm:pt>
    <dgm:pt modelId="{AE4FB9D9-9111-4C3E-8BD6-6CD1F0CACF10}" type="sibTrans" cxnId="{26CAD88E-20C5-4281-824F-EF00CBF00BF8}">
      <dgm:prSet/>
      <dgm:spPr/>
      <dgm:t>
        <a:bodyPr/>
        <a:lstStyle/>
        <a:p>
          <a:endParaRPr lang="en-US" sz="2000"/>
        </a:p>
      </dgm:t>
    </dgm:pt>
    <dgm:pt modelId="{950F268A-D50B-46D5-B030-E2E100FA03E5}">
      <dgm:prSet custT="1"/>
      <dgm:spPr/>
      <dgm:t>
        <a:bodyPr/>
        <a:lstStyle/>
        <a:p>
          <a:pPr rtl="0"/>
          <a:r>
            <a:rPr lang="ka-GE" sz="2000" dirty="0">
              <a:latin typeface="Calibri" panose="020F0502020204030204" pitchFamily="34" charset="0"/>
              <a:cs typeface="Calibri" panose="020F0502020204030204" pitchFamily="34" charset="0"/>
            </a:rPr>
            <a:t>საინფორმაციო ტექნოლოგიები და ინოვაციები</a:t>
          </a:r>
          <a:endParaRPr lang="nb-NO" sz="2000" dirty="0">
            <a:latin typeface="Calibri" panose="020F0502020204030204" pitchFamily="34" charset="0"/>
            <a:cs typeface="Calibri" panose="020F0502020204030204" pitchFamily="34" charset="0"/>
          </a:endParaRPr>
        </a:p>
      </dgm:t>
    </dgm:pt>
    <dgm:pt modelId="{3D35CAA9-CA3E-4C3C-A8DC-8CA25722DE25}" type="parTrans" cxnId="{CF0E83F7-6F07-46E8-941E-8890A8BD6DB4}">
      <dgm:prSet/>
      <dgm:spPr/>
      <dgm:t>
        <a:bodyPr/>
        <a:lstStyle/>
        <a:p>
          <a:endParaRPr lang="en-US" sz="2000"/>
        </a:p>
      </dgm:t>
    </dgm:pt>
    <dgm:pt modelId="{0D377FCF-13FB-46B4-8558-19EB4A67672B}" type="sibTrans" cxnId="{CF0E83F7-6F07-46E8-941E-8890A8BD6DB4}">
      <dgm:prSet/>
      <dgm:spPr/>
      <dgm:t>
        <a:bodyPr/>
        <a:lstStyle/>
        <a:p>
          <a:endParaRPr lang="en-US" sz="2000"/>
        </a:p>
      </dgm:t>
    </dgm:pt>
    <dgm:pt modelId="{00FB53BF-ACBA-4CB8-8E88-AD1A238E8AD4}">
      <dgm:prSet custT="1"/>
      <dgm:spPr/>
      <dgm:t>
        <a:bodyPr/>
        <a:lstStyle/>
        <a:p>
          <a:pPr rtl="0"/>
          <a:r>
            <a:rPr lang="ka-GE" sz="2000" dirty="0">
              <a:latin typeface="Calibri" panose="020F0502020204030204" pitchFamily="34" charset="0"/>
              <a:cs typeface="Calibri" panose="020F0502020204030204" pitchFamily="34" charset="0"/>
            </a:rPr>
            <a:t>საერთაშორისო ჩართულობა</a:t>
          </a:r>
          <a:endParaRPr lang="nb-NO" sz="2000" dirty="0">
            <a:latin typeface="Calibri" panose="020F0502020204030204" pitchFamily="34" charset="0"/>
            <a:cs typeface="Calibri" panose="020F0502020204030204" pitchFamily="34" charset="0"/>
          </a:endParaRPr>
        </a:p>
      </dgm:t>
    </dgm:pt>
    <dgm:pt modelId="{CE8B209C-A651-4C16-B49F-DF053E360539}" type="parTrans" cxnId="{73A4EC84-F0D8-4DCA-B4C0-E7701882D61F}">
      <dgm:prSet/>
      <dgm:spPr/>
      <dgm:t>
        <a:bodyPr/>
        <a:lstStyle/>
        <a:p>
          <a:endParaRPr lang="en-US" sz="2000"/>
        </a:p>
      </dgm:t>
    </dgm:pt>
    <dgm:pt modelId="{EEF92F1C-9196-455A-9DB0-DAC11A742F7C}" type="sibTrans" cxnId="{73A4EC84-F0D8-4DCA-B4C0-E7701882D61F}">
      <dgm:prSet/>
      <dgm:spPr/>
      <dgm:t>
        <a:bodyPr/>
        <a:lstStyle/>
        <a:p>
          <a:endParaRPr lang="en-US" sz="2000"/>
        </a:p>
      </dgm:t>
    </dgm:pt>
    <dgm:pt modelId="{945FAEA3-1730-43B3-B05B-CB181739222D}">
      <dgm:prSet custT="1"/>
      <dgm:spPr/>
      <dgm:t>
        <a:bodyPr/>
        <a:lstStyle/>
        <a:p>
          <a:pPr rtl="0"/>
          <a:r>
            <a:rPr lang="ka-GE" sz="2000" dirty="0">
              <a:latin typeface="Calibri" panose="020F0502020204030204" pitchFamily="34" charset="0"/>
              <a:cs typeface="Calibri" panose="020F0502020204030204" pitchFamily="34" charset="0"/>
            </a:rPr>
            <a:t>მულტისექტორული თანამშრომლობა</a:t>
          </a:r>
          <a:endParaRPr lang="nb-NO" sz="2000" dirty="0">
            <a:latin typeface="Calibri" panose="020F0502020204030204" pitchFamily="34" charset="0"/>
            <a:cs typeface="Calibri" panose="020F0502020204030204" pitchFamily="34" charset="0"/>
          </a:endParaRPr>
        </a:p>
      </dgm:t>
    </dgm:pt>
    <dgm:pt modelId="{5625BFCA-ED7E-4492-BFDB-9F08CAA5626F}" type="parTrans" cxnId="{CA296317-3EED-41E4-8D34-427BAC320EF9}">
      <dgm:prSet/>
      <dgm:spPr/>
      <dgm:t>
        <a:bodyPr/>
        <a:lstStyle/>
        <a:p>
          <a:endParaRPr lang="en-US" sz="2000"/>
        </a:p>
      </dgm:t>
    </dgm:pt>
    <dgm:pt modelId="{14E65DA5-358D-4CFD-8DF7-CDBB2FEDBDF7}" type="sibTrans" cxnId="{CA296317-3EED-41E4-8D34-427BAC320EF9}">
      <dgm:prSet/>
      <dgm:spPr/>
      <dgm:t>
        <a:bodyPr/>
        <a:lstStyle/>
        <a:p>
          <a:endParaRPr lang="en-US" sz="2000"/>
        </a:p>
      </dgm:t>
    </dgm:pt>
    <dgm:pt modelId="{D64ECE16-BD84-4DD1-8784-8224E8A0BF34}" type="pres">
      <dgm:prSet presAssocID="{D49A5F4E-2205-4BCA-90AB-99999B0C706D}" presName="Name0" presStyleCnt="0">
        <dgm:presLayoutVars>
          <dgm:dir/>
          <dgm:resizeHandles val="exact"/>
        </dgm:presLayoutVars>
      </dgm:prSet>
      <dgm:spPr/>
    </dgm:pt>
    <dgm:pt modelId="{026DC57A-62F2-44C0-890C-0B0687D9A955}" type="pres">
      <dgm:prSet presAssocID="{F0651DB5-5FBD-40F1-9244-D2954809AC1B}" presName="composite" presStyleCnt="0"/>
      <dgm:spPr/>
    </dgm:pt>
    <dgm:pt modelId="{B1451557-55FE-45CC-9577-6A0F384A050C}" type="pres">
      <dgm:prSet presAssocID="{F0651DB5-5FBD-40F1-9244-D2954809AC1B}" presName="rect1" presStyleLbl="trAlignAcc1" presStyleIdx="0" presStyleCnt="5">
        <dgm:presLayoutVars>
          <dgm:bulletEnabled val="1"/>
        </dgm:presLayoutVars>
      </dgm:prSet>
      <dgm:spPr/>
    </dgm:pt>
    <dgm:pt modelId="{6EC2E55B-EF9B-43C8-9FBB-04F2C4B7D4B4}" type="pres">
      <dgm:prSet presAssocID="{F0651DB5-5FBD-40F1-9244-D2954809AC1B}" presName="rect2"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0" r="-70000"/>
          </a:stretch>
        </a:blipFill>
      </dgm:spPr>
    </dgm:pt>
    <dgm:pt modelId="{530D4ECD-524C-4677-A93B-37C77110A0C1}" type="pres">
      <dgm:prSet presAssocID="{58521786-CD00-4CE7-ABBD-07E7565281FD}" presName="sibTrans" presStyleCnt="0"/>
      <dgm:spPr/>
    </dgm:pt>
    <dgm:pt modelId="{E8FEB9D9-F39E-4C12-9367-358E89C6FDF6}" type="pres">
      <dgm:prSet presAssocID="{21A8552D-B984-4066-BBFE-7EBBB5A0F8A2}" presName="composite" presStyleCnt="0"/>
      <dgm:spPr/>
    </dgm:pt>
    <dgm:pt modelId="{79BE92C4-04C4-4E39-A472-A49545F50B52}" type="pres">
      <dgm:prSet presAssocID="{21A8552D-B984-4066-BBFE-7EBBB5A0F8A2}" presName="rect1" presStyleLbl="trAlignAcc1" presStyleIdx="1" presStyleCnt="5">
        <dgm:presLayoutVars>
          <dgm:bulletEnabled val="1"/>
        </dgm:presLayoutVars>
      </dgm:prSet>
      <dgm:spPr/>
    </dgm:pt>
    <dgm:pt modelId="{477E7F27-1DCF-4192-869B-E63254F5B0DE}" type="pres">
      <dgm:prSet presAssocID="{21A8552D-B984-4066-BBFE-7EBBB5A0F8A2}" presName="rect2"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2000" r="-42000"/>
          </a:stretch>
        </a:blipFill>
      </dgm:spPr>
    </dgm:pt>
    <dgm:pt modelId="{1ED4BB2C-4057-4DA0-871A-6D98D0E0D7CD}" type="pres">
      <dgm:prSet presAssocID="{AE4FB9D9-9111-4C3E-8BD6-6CD1F0CACF10}" presName="sibTrans" presStyleCnt="0"/>
      <dgm:spPr/>
    </dgm:pt>
    <dgm:pt modelId="{EDF9479F-9B83-4738-BF5F-43FA283FE0F6}" type="pres">
      <dgm:prSet presAssocID="{950F268A-D50B-46D5-B030-E2E100FA03E5}" presName="composite" presStyleCnt="0"/>
      <dgm:spPr/>
    </dgm:pt>
    <dgm:pt modelId="{6963DF28-8645-4FD8-AA19-6FB4ABB5BA98}" type="pres">
      <dgm:prSet presAssocID="{950F268A-D50B-46D5-B030-E2E100FA03E5}" presName="rect1" presStyleLbl="trAlignAcc1" presStyleIdx="2" presStyleCnt="5">
        <dgm:presLayoutVars>
          <dgm:bulletEnabled val="1"/>
        </dgm:presLayoutVars>
      </dgm:prSet>
      <dgm:spPr/>
    </dgm:pt>
    <dgm:pt modelId="{11CA546B-E89A-4B0B-A59B-DF54C459FA07}" type="pres">
      <dgm:prSet presAssocID="{950F268A-D50B-46D5-B030-E2E100FA03E5}" presName="rect2"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dgm:spPr>
    </dgm:pt>
    <dgm:pt modelId="{ECF29EC9-4BA2-4BB0-A207-DAEEFCE0914B}" type="pres">
      <dgm:prSet presAssocID="{0D377FCF-13FB-46B4-8558-19EB4A67672B}" presName="sibTrans" presStyleCnt="0"/>
      <dgm:spPr/>
    </dgm:pt>
    <dgm:pt modelId="{011DA1E3-4577-4CE1-9BDA-14B7587D67D7}" type="pres">
      <dgm:prSet presAssocID="{945FAEA3-1730-43B3-B05B-CB181739222D}" presName="composite" presStyleCnt="0"/>
      <dgm:spPr/>
    </dgm:pt>
    <dgm:pt modelId="{28BC99B6-EFFC-43B4-A05B-C5B35C15473E}" type="pres">
      <dgm:prSet presAssocID="{945FAEA3-1730-43B3-B05B-CB181739222D}" presName="rect1" presStyleLbl="trAlignAcc1" presStyleIdx="3" presStyleCnt="5">
        <dgm:presLayoutVars>
          <dgm:bulletEnabled val="1"/>
        </dgm:presLayoutVars>
      </dgm:prSet>
      <dgm:spPr/>
    </dgm:pt>
    <dgm:pt modelId="{979F626F-3312-490B-95C6-1662C889FA77}" type="pres">
      <dgm:prSet presAssocID="{945FAEA3-1730-43B3-B05B-CB181739222D}"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dgm:spPr>
    </dgm:pt>
    <dgm:pt modelId="{94404BDF-538F-43B2-AB18-F374E4C80C00}" type="pres">
      <dgm:prSet presAssocID="{14E65DA5-358D-4CFD-8DF7-CDBB2FEDBDF7}" presName="sibTrans" presStyleCnt="0"/>
      <dgm:spPr/>
    </dgm:pt>
    <dgm:pt modelId="{8E17A6C7-FBD3-4545-9770-4518BAFDEA8C}" type="pres">
      <dgm:prSet presAssocID="{00FB53BF-ACBA-4CB8-8E88-AD1A238E8AD4}" presName="composite" presStyleCnt="0"/>
      <dgm:spPr/>
    </dgm:pt>
    <dgm:pt modelId="{D5A802B7-3839-4DC9-8718-5F780BCDF898}" type="pres">
      <dgm:prSet presAssocID="{00FB53BF-ACBA-4CB8-8E88-AD1A238E8AD4}" presName="rect1" presStyleLbl="trAlignAcc1" presStyleIdx="4" presStyleCnt="5">
        <dgm:presLayoutVars>
          <dgm:bulletEnabled val="1"/>
        </dgm:presLayoutVars>
      </dgm:prSet>
      <dgm:spPr/>
    </dgm:pt>
    <dgm:pt modelId="{12691B87-F834-422D-925B-6C30C42D36C2}" type="pres">
      <dgm:prSet presAssocID="{00FB53BF-ACBA-4CB8-8E88-AD1A238E8AD4}" presName="rect2"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83000" r="-83000"/>
          </a:stretch>
        </a:blipFill>
      </dgm:spPr>
    </dgm:pt>
  </dgm:ptLst>
  <dgm:cxnLst>
    <dgm:cxn modelId="{CA296317-3EED-41E4-8D34-427BAC320EF9}" srcId="{D49A5F4E-2205-4BCA-90AB-99999B0C706D}" destId="{945FAEA3-1730-43B3-B05B-CB181739222D}" srcOrd="3" destOrd="0" parTransId="{5625BFCA-ED7E-4492-BFDB-9F08CAA5626F}" sibTransId="{14E65DA5-358D-4CFD-8DF7-CDBB2FEDBDF7}"/>
    <dgm:cxn modelId="{E0319129-C554-4863-8776-FA8F50207F17}" type="presOf" srcId="{F0651DB5-5FBD-40F1-9244-D2954809AC1B}" destId="{B1451557-55FE-45CC-9577-6A0F384A050C}" srcOrd="0" destOrd="0" presId="urn:microsoft.com/office/officeart/2008/layout/PictureStrips"/>
    <dgm:cxn modelId="{271F433F-FE19-461F-8315-0A6E3F1BDC83}" srcId="{D49A5F4E-2205-4BCA-90AB-99999B0C706D}" destId="{F0651DB5-5FBD-40F1-9244-D2954809AC1B}" srcOrd="0" destOrd="0" parTransId="{8CCB3F27-6DBF-4309-BA34-6F90B72CD79E}" sibTransId="{58521786-CD00-4CE7-ABBD-07E7565281FD}"/>
    <dgm:cxn modelId="{47B71178-D60F-486C-816D-CF2DEF5ABDEF}" type="presOf" srcId="{21A8552D-B984-4066-BBFE-7EBBB5A0F8A2}" destId="{79BE92C4-04C4-4E39-A472-A49545F50B52}" srcOrd="0" destOrd="0" presId="urn:microsoft.com/office/officeart/2008/layout/PictureStrips"/>
    <dgm:cxn modelId="{73A4EC84-F0D8-4DCA-B4C0-E7701882D61F}" srcId="{D49A5F4E-2205-4BCA-90AB-99999B0C706D}" destId="{00FB53BF-ACBA-4CB8-8E88-AD1A238E8AD4}" srcOrd="4" destOrd="0" parTransId="{CE8B209C-A651-4C16-B49F-DF053E360539}" sibTransId="{EEF92F1C-9196-455A-9DB0-DAC11A742F7C}"/>
    <dgm:cxn modelId="{26CAD88E-20C5-4281-824F-EF00CBF00BF8}" srcId="{D49A5F4E-2205-4BCA-90AB-99999B0C706D}" destId="{21A8552D-B984-4066-BBFE-7EBBB5A0F8A2}" srcOrd="1" destOrd="0" parTransId="{FD962A2B-61AB-4D94-A762-5695DA5ACD1B}" sibTransId="{AE4FB9D9-9111-4C3E-8BD6-6CD1F0CACF10}"/>
    <dgm:cxn modelId="{99C86A90-53DF-4CD1-B8F7-5438F837A5D7}" type="presOf" srcId="{945FAEA3-1730-43B3-B05B-CB181739222D}" destId="{28BC99B6-EFFC-43B4-A05B-C5B35C15473E}" srcOrd="0" destOrd="0" presId="urn:microsoft.com/office/officeart/2008/layout/PictureStrips"/>
    <dgm:cxn modelId="{437C1E9B-6BA9-42DA-861B-CCE79EBC0D54}" type="presOf" srcId="{950F268A-D50B-46D5-B030-E2E100FA03E5}" destId="{6963DF28-8645-4FD8-AA19-6FB4ABB5BA98}" srcOrd="0" destOrd="0" presId="urn:microsoft.com/office/officeart/2008/layout/PictureStrips"/>
    <dgm:cxn modelId="{2A3A73A5-1766-4704-B39D-4B02F38B5D73}" type="presOf" srcId="{00FB53BF-ACBA-4CB8-8E88-AD1A238E8AD4}" destId="{D5A802B7-3839-4DC9-8718-5F780BCDF898}" srcOrd="0" destOrd="0" presId="urn:microsoft.com/office/officeart/2008/layout/PictureStrips"/>
    <dgm:cxn modelId="{818C50C1-4406-496F-978C-C45131232AD0}" type="presOf" srcId="{D49A5F4E-2205-4BCA-90AB-99999B0C706D}" destId="{D64ECE16-BD84-4DD1-8784-8224E8A0BF34}" srcOrd="0" destOrd="0" presId="urn:microsoft.com/office/officeart/2008/layout/PictureStrips"/>
    <dgm:cxn modelId="{CF0E83F7-6F07-46E8-941E-8890A8BD6DB4}" srcId="{D49A5F4E-2205-4BCA-90AB-99999B0C706D}" destId="{950F268A-D50B-46D5-B030-E2E100FA03E5}" srcOrd="2" destOrd="0" parTransId="{3D35CAA9-CA3E-4C3C-A8DC-8CA25722DE25}" sibTransId="{0D377FCF-13FB-46B4-8558-19EB4A67672B}"/>
    <dgm:cxn modelId="{673771C5-684B-47BC-823D-74FDAFE19F77}" type="presParOf" srcId="{D64ECE16-BD84-4DD1-8784-8224E8A0BF34}" destId="{026DC57A-62F2-44C0-890C-0B0687D9A955}" srcOrd="0" destOrd="0" presId="urn:microsoft.com/office/officeart/2008/layout/PictureStrips"/>
    <dgm:cxn modelId="{6C703C31-1FDC-4F88-900E-88090ECF3C6B}" type="presParOf" srcId="{026DC57A-62F2-44C0-890C-0B0687D9A955}" destId="{B1451557-55FE-45CC-9577-6A0F384A050C}" srcOrd="0" destOrd="0" presId="urn:microsoft.com/office/officeart/2008/layout/PictureStrips"/>
    <dgm:cxn modelId="{A08F6830-CD38-4E18-AAB6-D94C1F06AC12}" type="presParOf" srcId="{026DC57A-62F2-44C0-890C-0B0687D9A955}" destId="{6EC2E55B-EF9B-43C8-9FBB-04F2C4B7D4B4}" srcOrd="1" destOrd="0" presId="urn:microsoft.com/office/officeart/2008/layout/PictureStrips"/>
    <dgm:cxn modelId="{1CAB0E56-8777-4ABD-8492-9C93F7F0FA9D}" type="presParOf" srcId="{D64ECE16-BD84-4DD1-8784-8224E8A0BF34}" destId="{530D4ECD-524C-4677-A93B-37C77110A0C1}" srcOrd="1" destOrd="0" presId="urn:microsoft.com/office/officeart/2008/layout/PictureStrips"/>
    <dgm:cxn modelId="{23B3E2FD-5429-4EF8-9F7C-4FB243CA88D2}" type="presParOf" srcId="{D64ECE16-BD84-4DD1-8784-8224E8A0BF34}" destId="{E8FEB9D9-F39E-4C12-9367-358E89C6FDF6}" srcOrd="2" destOrd="0" presId="urn:microsoft.com/office/officeart/2008/layout/PictureStrips"/>
    <dgm:cxn modelId="{E1AB8C89-37D2-401E-BA95-D9C5513E53C1}" type="presParOf" srcId="{E8FEB9D9-F39E-4C12-9367-358E89C6FDF6}" destId="{79BE92C4-04C4-4E39-A472-A49545F50B52}" srcOrd="0" destOrd="0" presId="urn:microsoft.com/office/officeart/2008/layout/PictureStrips"/>
    <dgm:cxn modelId="{0C866B59-F719-43A5-A571-5484027A3978}" type="presParOf" srcId="{E8FEB9D9-F39E-4C12-9367-358E89C6FDF6}" destId="{477E7F27-1DCF-4192-869B-E63254F5B0DE}" srcOrd="1" destOrd="0" presId="urn:microsoft.com/office/officeart/2008/layout/PictureStrips"/>
    <dgm:cxn modelId="{D79CB75F-3E4C-4D1A-88E3-668DA1878D44}" type="presParOf" srcId="{D64ECE16-BD84-4DD1-8784-8224E8A0BF34}" destId="{1ED4BB2C-4057-4DA0-871A-6D98D0E0D7CD}" srcOrd="3" destOrd="0" presId="urn:microsoft.com/office/officeart/2008/layout/PictureStrips"/>
    <dgm:cxn modelId="{7952AFD8-77DC-490B-B149-D09738C4E0E0}" type="presParOf" srcId="{D64ECE16-BD84-4DD1-8784-8224E8A0BF34}" destId="{EDF9479F-9B83-4738-BF5F-43FA283FE0F6}" srcOrd="4" destOrd="0" presId="urn:microsoft.com/office/officeart/2008/layout/PictureStrips"/>
    <dgm:cxn modelId="{720147B9-88F6-4417-87BC-C9C21F5D144E}" type="presParOf" srcId="{EDF9479F-9B83-4738-BF5F-43FA283FE0F6}" destId="{6963DF28-8645-4FD8-AA19-6FB4ABB5BA98}" srcOrd="0" destOrd="0" presId="urn:microsoft.com/office/officeart/2008/layout/PictureStrips"/>
    <dgm:cxn modelId="{A6B2E1AB-AEFD-4BE8-B6CB-A884C5B9A51F}" type="presParOf" srcId="{EDF9479F-9B83-4738-BF5F-43FA283FE0F6}" destId="{11CA546B-E89A-4B0B-A59B-DF54C459FA07}" srcOrd="1" destOrd="0" presId="urn:microsoft.com/office/officeart/2008/layout/PictureStrips"/>
    <dgm:cxn modelId="{D06BBEC6-20D5-44EA-B9EE-C32AE7C13867}" type="presParOf" srcId="{D64ECE16-BD84-4DD1-8784-8224E8A0BF34}" destId="{ECF29EC9-4BA2-4BB0-A207-DAEEFCE0914B}" srcOrd="5" destOrd="0" presId="urn:microsoft.com/office/officeart/2008/layout/PictureStrips"/>
    <dgm:cxn modelId="{5E70339A-C00A-4F2A-AF9A-33061C9A9C80}" type="presParOf" srcId="{D64ECE16-BD84-4DD1-8784-8224E8A0BF34}" destId="{011DA1E3-4577-4CE1-9BDA-14B7587D67D7}" srcOrd="6" destOrd="0" presId="urn:microsoft.com/office/officeart/2008/layout/PictureStrips"/>
    <dgm:cxn modelId="{6347173C-C4E4-4732-B080-C8E27777C5D1}" type="presParOf" srcId="{011DA1E3-4577-4CE1-9BDA-14B7587D67D7}" destId="{28BC99B6-EFFC-43B4-A05B-C5B35C15473E}" srcOrd="0" destOrd="0" presId="urn:microsoft.com/office/officeart/2008/layout/PictureStrips"/>
    <dgm:cxn modelId="{F844CD9C-E32D-4948-898A-E6025A5C995F}" type="presParOf" srcId="{011DA1E3-4577-4CE1-9BDA-14B7587D67D7}" destId="{979F626F-3312-490B-95C6-1662C889FA77}" srcOrd="1" destOrd="0" presId="urn:microsoft.com/office/officeart/2008/layout/PictureStrips"/>
    <dgm:cxn modelId="{4A9B2E0A-E7FE-4F7B-B5B7-B6F9146626D5}" type="presParOf" srcId="{D64ECE16-BD84-4DD1-8784-8224E8A0BF34}" destId="{94404BDF-538F-43B2-AB18-F374E4C80C00}" srcOrd="7" destOrd="0" presId="urn:microsoft.com/office/officeart/2008/layout/PictureStrips"/>
    <dgm:cxn modelId="{24F36D0F-E30C-450D-9EA7-E582B09F19B4}" type="presParOf" srcId="{D64ECE16-BD84-4DD1-8784-8224E8A0BF34}" destId="{8E17A6C7-FBD3-4545-9770-4518BAFDEA8C}" srcOrd="8" destOrd="0" presId="urn:microsoft.com/office/officeart/2008/layout/PictureStrips"/>
    <dgm:cxn modelId="{1A5E21C7-8A56-46AA-B3D7-21A1AEA3B8B4}" type="presParOf" srcId="{8E17A6C7-FBD3-4545-9770-4518BAFDEA8C}" destId="{D5A802B7-3839-4DC9-8718-5F780BCDF898}" srcOrd="0" destOrd="0" presId="urn:microsoft.com/office/officeart/2008/layout/PictureStrips"/>
    <dgm:cxn modelId="{8C6970B2-4FA5-424E-BA9C-0D386BC0A674}" type="presParOf" srcId="{8E17A6C7-FBD3-4545-9770-4518BAFDEA8C}" destId="{12691B87-F834-422D-925B-6C30C42D36C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E3B4BB-DF28-441B-A99C-0F2A25C596CE}" type="doc">
      <dgm:prSet loTypeId="urn:microsoft.com/office/officeart/2005/8/layout/arrow3" loCatId="relationship" qsTypeId="urn:microsoft.com/office/officeart/2005/8/quickstyle/3d3" qsCatId="3D" csTypeId="urn:microsoft.com/office/officeart/2005/8/colors/accent1_3" csCatId="accent1" phldr="1"/>
      <dgm:spPr/>
      <dgm:t>
        <a:bodyPr/>
        <a:lstStyle/>
        <a:p>
          <a:endParaRPr lang="en-US"/>
        </a:p>
      </dgm:t>
    </dgm:pt>
    <dgm:pt modelId="{C475C490-19CE-4E69-BC6B-1E581B6CBA06}">
      <dgm:prSet phldrT="[Text]"/>
      <dgm:spPr/>
      <dgm:t>
        <a:bodyPr/>
        <a:lstStyle/>
        <a:p>
          <a:r>
            <a:rPr lang="ka-GE" b="1" dirty="0">
              <a:solidFill>
                <a:schemeClr val="tx2">
                  <a:lumMod val="75000"/>
                </a:schemeClr>
              </a:solidFill>
            </a:rPr>
            <a:t>just in time</a:t>
          </a:r>
          <a:endParaRPr lang="en-US" dirty="0">
            <a:solidFill>
              <a:schemeClr val="tx2">
                <a:lumMod val="75000"/>
              </a:schemeClr>
            </a:solidFill>
          </a:endParaRPr>
        </a:p>
      </dgm:t>
    </dgm:pt>
    <dgm:pt modelId="{18344E1D-208D-4F2C-93B8-756B9897B5D2}" type="parTrans" cxnId="{0E9979B7-01B2-496E-8F5C-5B7998C50C5E}">
      <dgm:prSet/>
      <dgm:spPr/>
      <dgm:t>
        <a:bodyPr/>
        <a:lstStyle/>
        <a:p>
          <a:endParaRPr lang="en-US"/>
        </a:p>
      </dgm:t>
    </dgm:pt>
    <dgm:pt modelId="{F8057B29-2A95-4C05-8770-83BF01494790}" type="sibTrans" cxnId="{0E9979B7-01B2-496E-8F5C-5B7998C50C5E}">
      <dgm:prSet/>
      <dgm:spPr/>
      <dgm:t>
        <a:bodyPr/>
        <a:lstStyle/>
        <a:p>
          <a:endParaRPr lang="en-US"/>
        </a:p>
      </dgm:t>
    </dgm:pt>
    <dgm:pt modelId="{082A1A65-093C-44ED-A933-64509E6F3989}">
      <dgm:prSet phldrT="[Text]"/>
      <dgm:spPr/>
      <dgm:t>
        <a:bodyPr/>
        <a:lstStyle/>
        <a:p>
          <a:r>
            <a:rPr lang="ka-GE" b="1" dirty="0">
              <a:solidFill>
                <a:schemeClr val="tx2">
                  <a:lumMod val="75000"/>
                </a:schemeClr>
              </a:solidFill>
            </a:rPr>
            <a:t>just in case</a:t>
          </a:r>
          <a:endParaRPr lang="en-US" dirty="0">
            <a:solidFill>
              <a:schemeClr val="tx2">
                <a:lumMod val="75000"/>
              </a:schemeClr>
            </a:solidFill>
          </a:endParaRPr>
        </a:p>
      </dgm:t>
    </dgm:pt>
    <dgm:pt modelId="{8E6293C6-16A1-446E-AF91-95A1231051C2}" type="parTrans" cxnId="{27510B9F-E8BA-471A-9D4C-46A600E55CA4}">
      <dgm:prSet/>
      <dgm:spPr/>
      <dgm:t>
        <a:bodyPr/>
        <a:lstStyle/>
        <a:p>
          <a:endParaRPr lang="en-US"/>
        </a:p>
      </dgm:t>
    </dgm:pt>
    <dgm:pt modelId="{E2E36563-F690-42B4-8503-4834DFB1119A}" type="sibTrans" cxnId="{27510B9F-E8BA-471A-9D4C-46A600E55CA4}">
      <dgm:prSet/>
      <dgm:spPr/>
      <dgm:t>
        <a:bodyPr/>
        <a:lstStyle/>
        <a:p>
          <a:endParaRPr lang="en-US"/>
        </a:p>
      </dgm:t>
    </dgm:pt>
    <dgm:pt modelId="{AB9072C7-EF51-4DB2-AA91-CF062067C9EF}" type="pres">
      <dgm:prSet presAssocID="{6FE3B4BB-DF28-441B-A99C-0F2A25C596CE}" presName="compositeShape" presStyleCnt="0">
        <dgm:presLayoutVars>
          <dgm:chMax val="2"/>
          <dgm:dir/>
          <dgm:resizeHandles val="exact"/>
        </dgm:presLayoutVars>
      </dgm:prSet>
      <dgm:spPr/>
    </dgm:pt>
    <dgm:pt modelId="{F12BFE5A-B679-4C23-9411-2547EE42EFE0}" type="pres">
      <dgm:prSet presAssocID="{6FE3B4BB-DF28-441B-A99C-0F2A25C596CE}" presName="divider" presStyleLbl="fgShp" presStyleIdx="0" presStyleCnt="1"/>
      <dgm:spPr>
        <a:solidFill>
          <a:schemeClr val="accent4">
            <a:lumMod val="75000"/>
          </a:schemeClr>
        </a:solidFill>
      </dgm:spPr>
    </dgm:pt>
    <dgm:pt modelId="{65EFB5DB-152F-4338-8256-94859C5BFBDC}" type="pres">
      <dgm:prSet presAssocID="{C475C490-19CE-4E69-BC6B-1E581B6CBA06}" presName="downArrow" presStyleLbl="node1" presStyleIdx="0" presStyleCnt="2"/>
      <dgm:spPr>
        <a:solidFill>
          <a:schemeClr val="accent4">
            <a:lumMod val="60000"/>
            <a:lumOff val="40000"/>
          </a:schemeClr>
        </a:solidFill>
      </dgm:spPr>
    </dgm:pt>
    <dgm:pt modelId="{83DADA0D-E455-4665-BA5E-99840B0DECD3}" type="pres">
      <dgm:prSet presAssocID="{C475C490-19CE-4E69-BC6B-1E581B6CBA06}" presName="downArrowText" presStyleLbl="revTx" presStyleIdx="0" presStyleCnt="2">
        <dgm:presLayoutVars>
          <dgm:bulletEnabled val="1"/>
        </dgm:presLayoutVars>
      </dgm:prSet>
      <dgm:spPr/>
    </dgm:pt>
    <dgm:pt modelId="{716230D7-0849-43E9-9F76-DA0788805186}" type="pres">
      <dgm:prSet presAssocID="{082A1A65-093C-44ED-A933-64509E6F3989}" presName="upArrow" presStyleLbl="node1" presStyleIdx="1" presStyleCnt="2"/>
      <dgm:spPr>
        <a:solidFill>
          <a:schemeClr val="bg2">
            <a:lumMod val="75000"/>
          </a:schemeClr>
        </a:solidFill>
      </dgm:spPr>
    </dgm:pt>
    <dgm:pt modelId="{D3391382-8333-464F-8BC4-969065C971D1}" type="pres">
      <dgm:prSet presAssocID="{082A1A65-093C-44ED-A933-64509E6F3989}" presName="upArrowText" presStyleLbl="revTx" presStyleIdx="1" presStyleCnt="2">
        <dgm:presLayoutVars>
          <dgm:bulletEnabled val="1"/>
        </dgm:presLayoutVars>
      </dgm:prSet>
      <dgm:spPr/>
    </dgm:pt>
  </dgm:ptLst>
  <dgm:cxnLst>
    <dgm:cxn modelId="{D9DCF69B-DE33-468E-9374-9302A5DB625E}" type="presOf" srcId="{6FE3B4BB-DF28-441B-A99C-0F2A25C596CE}" destId="{AB9072C7-EF51-4DB2-AA91-CF062067C9EF}" srcOrd="0" destOrd="0" presId="urn:microsoft.com/office/officeart/2005/8/layout/arrow3"/>
    <dgm:cxn modelId="{27510B9F-E8BA-471A-9D4C-46A600E55CA4}" srcId="{6FE3B4BB-DF28-441B-A99C-0F2A25C596CE}" destId="{082A1A65-093C-44ED-A933-64509E6F3989}" srcOrd="1" destOrd="0" parTransId="{8E6293C6-16A1-446E-AF91-95A1231051C2}" sibTransId="{E2E36563-F690-42B4-8503-4834DFB1119A}"/>
    <dgm:cxn modelId="{55C9F6A0-8E45-4471-9151-C3711AEFF190}" type="presOf" srcId="{C475C490-19CE-4E69-BC6B-1E581B6CBA06}" destId="{83DADA0D-E455-4665-BA5E-99840B0DECD3}" srcOrd="0" destOrd="0" presId="urn:microsoft.com/office/officeart/2005/8/layout/arrow3"/>
    <dgm:cxn modelId="{0E9979B7-01B2-496E-8F5C-5B7998C50C5E}" srcId="{6FE3B4BB-DF28-441B-A99C-0F2A25C596CE}" destId="{C475C490-19CE-4E69-BC6B-1E581B6CBA06}" srcOrd="0" destOrd="0" parTransId="{18344E1D-208D-4F2C-93B8-756B9897B5D2}" sibTransId="{F8057B29-2A95-4C05-8770-83BF01494790}"/>
    <dgm:cxn modelId="{F7BE90EA-08E3-4980-977A-D300BA83AFAA}" type="presOf" srcId="{082A1A65-093C-44ED-A933-64509E6F3989}" destId="{D3391382-8333-464F-8BC4-969065C971D1}" srcOrd="0" destOrd="0" presId="urn:microsoft.com/office/officeart/2005/8/layout/arrow3"/>
    <dgm:cxn modelId="{70BCB491-4CD5-4639-9702-3E4A72C8852E}" type="presParOf" srcId="{AB9072C7-EF51-4DB2-AA91-CF062067C9EF}" destId="{F12BFE5A-B679-4C23-9411-2547EE42EFE0}" srcOrd="0" destOrd="0" presId="urn:microsoft.com/office/officeart/2005/8/layout/arrow3"/>
    <dgm:cxn modelId="{AE2CBDA5-142B-4511-A0AD-6CDF96FBE410}" type="presParOf" srcId="{AB9072C7-EF51-4DB2-AA91-CF062067C9EF}" destId="{65EFB5DB-152F-4338-8256-94859C5BFBDC}" srcOrd="1" destOrd="0" presId="urn:microsoft.com/office/officeart/2005/8/layout/arrow3"/>
    <dgm:cxn modelId="{44DFFFBA-8993-45C7-8704-EFB67F49E76A}" type="presParOf" srcId="{AB9072C7-EF51-4DB2-AA91-CF062067C9EF}" destId="{83DADA0D-E455-4665-BA5E-99840B0DECD3}" srcOrd="2" destOrd="0" presId="urn:microsoft.com/office/officeart/2005/8/layout/arrow3"/>
    <dgm:cxn modelId="{7DE6FF5D-3D06-48C0-B840-B2F616B2A92D}" type="presParOf" srcId="{AB9072C7-EF51-4DB2-AA91-CF062067C9EF}" destId="{716230D7-0849-43E9-9F76-DA0788805186}" srcOrd="3" destOrd="0" presId="urn:microsoft.com/office/officeart/2005/8/layout/arrow3"/>
    <dgm:cxn modelId="{99EE6839-1A80-482F-95FF-4A837ACA6F23}" type="presParOf" srcId="{AB9072C7-EF51-4DB2-AA91-CF062067C9EF}" destId="{D3391382-8333-464F-8BC4-969065C971D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D6564A-E0B5-4194-B401-0C2C534F751F}" type="doc">
      <dgm:prSet loTypeId="urn:microsoft.com/office/officeart/2011/layout/CircleProcess" loCatId="process" qsTypeId="urn:microsoft.com/office/officeart/2005/8/quickstyle/simple3" qsCatId="simple" csTypeId="urn:microsoft.com/office/officeart/2005/8/colors/accent0_3" csCatId="mainScheme" phldr="1"/>
      <dgm:spPr/>
      <dgm:t>
        <a:bodyPr/>
        <a:lstStyle/>
        <a:p>
          <a:endParaRPr lang="en-US"/>
        </a:p>
      </dgm:t>
    </dgm:pt>
    <dgm:pt modelId="{AF312467-6265-40A7-9A3A-E843EBA753B7}">
      <dgm:prSet custT="1"/>
      <dgm:spPr/>
      <dgm:t>
        <a:bodyPr/>
        <a:lstStyle/>
        <a:p>
          <a:pPr rtl="0"/>
          <a:r>
            <a:rPr lang="ka-GE" sz="1800" dirty="0">
              <a:latin typeface="Calibri" panose="020F0502020204030204" pitchFamily="34" charset="0"/>
              <a:cs typeface="Calibri" panose="020F0502020204030204" pitchFamily="34" charset="0"/>
            </a:rPr>
            <a:t>„ელექტრონული ჯანდაცვის” განვითარება</a:t>
          </a:r>
          <a:endParaRPr lang="nb-NO" sz="1800" dirty="0">
            <a:latin typeface="Calibri" panose="020F0502020204030204" pitchFamily="34" charset="0"/>
            <a:cs typeface="Calibri" panose="020F0502020204030204" pitchFamily="34" charset="0"/>
          </a:endParaRPr>
        </a:p>
      </dgm:t>
    </dgm:pt>
    <dgm:pt modelId="{68B0AAE6-4DCC-4562-82B7-BDB4E23FE65F}" type="parTrans" cxnId="{DE12FC1E-B5ED-4B98-A401-48BDE5E4F91A}">
      <dgm:prSet/>
      <dgm:spPr/>
      <dgm:t>
        <a:bodyPr/>
        <a:lstStyle/>
        <a:p>
          <a:endParaRPr lang="en-US" sz="1800"/>
        </a:p>
      </dgm:t>
    </dgm:pt>
    <dgm:pt modelId="{F006C782-AB79-4AD4-AB44-1F9B1725B8E2}" type="sibTrans" cxnId="{DE12FC1E-B5ED-4B98-A401-48BDE5E4F91A}">
      <dgm:prSet/>
      <dgm:spPr/>
      <dgm:t>
        <a:bodyPr/>
        <a:lstStyle/>
        <a:p>
          <a:endParaRPr lang="en-US" sz="1800"/>
        </a:p>
      </dgm:t>
    </dgm:pt>
    <dgm:pt modelId="{D48439B5-A092-4426-A32E-0BAB8E4F8DBE}">
      <dgm:prSet custT="1"/>
      <dgm:spPr/>
      <dgm:t>
        <a:bodyPr/>
        <a:lstStyle/>
        <a:p>
          <a:pPr rtl="0"/>
          <a:r>
            <a:rPr lang="ka-GE" sz="1800" dirty="0">
              <a:latin typeface="Calibri" panose="020F0502020204030204" pitchFamily="34" charset="0"/>
              <a:cs typeface="Calibri" panose="020F0502020204030204" pitchFamily="34" charset="0"/>
            </a:rPr>
            <a:t>ტელემედიცინის განვითარება</a:t>
          </a:r>
          <a:endParaRPr lang="nb-NO" sz="1800" dirty="0">
            <a:latin typeface="Calibri" panose="020F0502020204030204" pitchFamily="34" charset="0"/>
            <a:cs typeface="Calibri" panose="020F0502020204030204" pitchFamily="34" charset="0"/>
          </a:endParaRPr>
        </a:p>
      </dgm:t>
    </dgm:pt>
    <dgm:pt modelId="{AAF44101-1372-478D-9880-E8E512A55AB1}" type="parTrans" cxnId="{4233F0AF-EF48-4C64-A696-C01E10416709}">
      <dgm:prSet/>
      <dgm:spPr/>
      <dgm:t>
        <a:bodyPr/>
        <a:lstStyle/>
        <a:p>
          <a:endParaRPr lang="en-US" sz="1800"/>
        </a:p>
      </dgm:t>
    </dgm:pt>
    <dgm:pt modelId="{50819A7E-EC79-4717-AC0A-DD7DA57CA0A4}" type="sibTrans" cxnId="{4233F0AF-EF48-4C64-A696-C01E10416709}">
      <dgm:prSet/>
      <dgm:spPr/>
      <dgm:t>
        <a:bodyPr/>
        <a:lstStyle/>
        <a:p>
          <a:endParaRPr lang="en-US" sz="1800"/>
        </a:p>
      </dgm:t>
    </dgm:pt>
    <dgm:pt modelId="{C644B75D-2120-4520-9648-D548D0E5A0B7}">
      <dgm:prSet custT="1"/>
      <dgm:spPr/>
      <dgm:t>
        <a:bodyPr/>
        <a:lstStyle/>
        <a:p>
          <a:pPr rtl="0"/>
          <a:r>
            <a:rPr lang="ka-GE" sz="1800" dirty="0">
              <a:latin typeface="Calibri" panose="020F0502020204030204" pitchFamily="34" charset="0"/>
              <a:cs typeface="Calibri" panose="020F0502020204030204" pitchFamily="34" charset="0"/>
            </a:rPr>
            <a:t>სამედიცინო პერსონალის და ლაბორატორიის რეგისტრი</a:t>
          </a:r>
          <a:endParaRPr lang="nb-NO" sz="1800" dirty="0">
            <a:latin typeface="Calibri" panose="020F0502020204030204" pitchFamily="34" charset="0"/>
            <a:cs typeface="Calibri" panose="020F0502020204030204" pitchFamily="34" charset="0"/>
          </a:endParaRPr>
        </a:p>
      </dgm:t>
    </dgm:pt>
    <dgm:pt modelId="{68F76546-DA49-44D4-94AD-A4E423EAA9F8}" type="parTrans" cxnId="{1ACE37D2-A2B0-4C09-A48B-EF121022C042}">
      <dgm:prSet/>
      <dgm:spPr/>
      <dgm:t>
        <a:bodyPr/>
        <a:lstStyle/>
        <a:p>
          <a:endParaRPr lang="en-US" sz="1800"/>
        </a:p>
      </dgm:t>
    </dgm:pt>
    <dgm:pt modelId="{D10212FF-C47D-4D23-9876-F0976439BC56}" type="sibTrans" cxnId="{1ACE37D2-A2B0-4C09-A48B-EF121022C042}">
      <dgm:prSet/>
      <dgm:spPr/>
      <dgm:t>
        <a:bodyPr/>
        <a:lstStyle/>
        <a:p>
          <a:endParaRPr lang="en-US" sz="1800"/>
        </a:p>
      </dgm:t>
    </dgm:pt>
    <dgm:pt modelId="{AD452DF2-EDC8-4DB0-A707-7F6DFEC83C8B}">
      <dgm:prSet custT="1"/>
      <dgm:spPr/>
      <dgm:t>
        <a:bodyPr/>
        <a:lstStyle/>
        <a:p>
          <a:pPr rtl="0"/>
          <a:r>
            <a:rPr lang="ka-GE" sz="1800" dirty="0">
              <a:latin typeface="Calibri" panose="020F0502020204030204" pitchFamily="34" charset="0"/>
              <a:cs typeface="Calibri" panose="020F0502020204030204" pitchFamily="34" charset="0"/>
            </a:rPr>
            <a:t>პერსონალურ მონაცემთა დაცვის ინსტრუქცია</a:t>
          </a:r>
          <a:endParaRPr lang="nb-NO" sz="1800" dirty="0">
            <a:latin typeface="Calibri" panose="020F0502020204030204" pitchFamily="34" charset="0"/>
            <a:cs typeface="Calibri" panose="020F0502020204030204" pitchFamily="34" charset="0"/>
          </a:endParaRPr>
        </a:p>
      </dgm:t>
    </dgm:pt>
    <dgm:pt modelId="{FBE103D8-C510-48D1-A6B9-AD0ECDC770C3}" type="parTrans" cxnId="{48843E8F-B6B6-4E44-A663-8AB8A0923AE7}">
      <dgm:prSet/>
      <dgm:spPr/>
      <dgm:t>
        <a:bodyPr/>
        <a:lstStyle/>
        <a:p>
          <a:endParaRPr lang="en-US" sz="1800"/>
        </a:p>
      </dgm:t>
    </dgm:pt>
    <dgm:pt modelId="{15B90701-BA54-40CA-B427-88FC0F01297D}" type="sibTrans" cxnId="{48843E8F-B6B6-4E44-A663-8AB8A0923AE7}">
      <dgm:prSet/>
      <dgm:spPr/>
      <dgm:t>
        <a:bodyPr/>
        <a:lstStyle/>
        <a:p>
          <a:endParaRPr lang="en-US" sz="1800"/>
        </a:p>
      </dgm:t>
    </dgm:pt>
    <dgm:pt modelId="{026B4252-13AC-4A96-8C92-D730E8BF6C59}" type="pres">
      <dgm:prSet presAssocID="{2FD6564A-E0B5-4194-B401-0C2C534F751F}" presName="Name0" presStyleCnt="0">
        <dgm:presLayoutVars>
          <dgm:chMax val="11"/>
          <dgm:chPref val="11"/>
          <dgm:dir/>
          <dgm:resizeHandles/>
        </dgm:presLayoutVars>
      </dgm:prSet>
      <dgm:spPr/>
    </dgm:pt>
    <dgm:pt modelId="{6DCDE8ED-42CB-46FF-802B-A516333A56BB}" type="pres">
      <dgm:prSet presAssocID="{AD452DF2-EDC8-4DB0-A707-7F6DFEC83C8B}" presName="Accent4" presStyleCnt="0"/>
      <dgm:spPr/>
    </dgm:pt>
    <dgm:pt modelId="{6B8C9485-2DE2-4CA4-ADCA-FE3D0BE64256}" type="pres">
      <dgm:prSet presAssocID="{AD452DF2-EDC8-4DB0-A707-7F6DFEC83C8B}" presName="Accent" presStyleLbl="node1" presStyleIdx="0" presStyleCnt="4"/>
      <dgm:spPr/>
    </dgm:pt>
    <dgm:pt modelId="{F7143CA9-B545-42C3-AB78-FA0F218E3B1E}" type="pres">
      <dgm:prSet presAssocID="{AD452DF2-EDC8-4DB0-A707-7F6DFEC83C8B}" presName="ParentBackground4" presStyleCnt="0"/>
      <dgm:spPr/>
    </dgm:pt>
    <dgm:pt modelId="{84AB4A96-AAA0-4CE5-808F-7A6F03DFA87F}" type="pres">
      <dgm:prSet presAssocID="{AD452DF2-EDC8-4DB0-A707-7F6DFEC83C8B}" presName="ParentBackground" presStyleLbl="fgAcc1" presStyleIdx="0" presStyleCnt="4"/>
      <dgm:spPr/>
    </dgm:pt>
    <dgm:pt modelId="{C9FC0C8D-3F5F-4FEC-9081-A47028ED018B}" type="pres">
      <dgm:prSet presAssocID="{AD452DF2-EDC8-4DB0-A707-7F6DFEC83C8B}" presName="Parent4" presStyleLbl="revTx" presStyleIdx="0" presStyleCnt="0">
        <dgm:presLayoutVars>
          <dgm:chMax val="1"/>
          <dgm:chPref val="1"/>
          <dgm:bulletEnabled val="1"/>
        </dgm:presLayoutVars>
      </dgm:prSet>
      <dgm:spPr/>
    </dgm:pt>
    <dgm:pt modelId="{DC45FCA0-66CE-4ECD-AAF5-47271E4069C3}" type="pres">
      <dgm:prSet presAssocID="{C644B75D-2120-4520-9648-D548D0E5A0B7}" presName="Accent3" presStyleCnt="0"/>
      <dgm:spPr/>
    </dgm:pt>
    <dgm:pt modelId="{E612FAA7-81EF-4842-ACD7-2920C7DDA7E4}" type="pres">
      <dgm:prSet presAssocID="{C644B75D-2120-4520-9648-D548D0E5A0B7}" presName="Accent" presStyleLbl="node1" presStyleIdx="1" presStyleCnt="4"/>
      <dgm:spPr/>
    </dgm:pt>
    <dgm:pt modelId="{3933ED64-1E01-41C3-A134-FABBD2D5D7B6}" type="pres">
      <dgm:prSet presAssocID="{C644B75D-2120-4520-9648-D548D0E5A0B7}" presName="ParentBackground3" presStyleCnt="0"/>
      <dgm:spPr/>
    </dgm:pt>
    <dgm:pt modelId="{A5405AD8-3FB3-4BA2-A110-3642455EDD6D}" type="pres">
      <dgm:prSet presAssocID="{C644B75D-2120-4520-9648-D548D0E5A0B7}" presName="ParentBackground" presStyleLbl="fgAcc1" presStyleIdx="1" presStyleCnt="4"/>
      <dgm:spPr/>
    </dgm:pt>
    <dgm:pt modelId="{5DCB29F1-9F9A-4BED-A088-E59C1B826910}" type="pres">
      <dgm:prSet presAssocID="{C644B75D-2120-4520-9648-D548D0E5A0B7}" presName="Parent3" presStyleLbl="revTx" presStyleIdx="0" presStyleCnt="0">
        <dgm:presLayoutVars>
          <dgm:chMax val="1"/>
          <dgm:chPref val="1"/>
          <dgm:bulletEnabled val="1"/>
        </dgm:presLayoutVars>
      </dgm:prSet>
      <dgm:spPr/>
    </dgm:pt>
    <dgm:pt modelId="{325302F8-F48F-4C8D-AB1A-39ED763CC7B3}" type="pres">
      <dgm:prSet presAssocID="{D48439B5-A092-4426-A32E-0BAB8E4F8DBE}" presName="Accent2" presStyleCnt="0"/>
      <dgm:spPr/>
    </dgm:pt>
    <dgm:pt modelId="{DFF90B1D-2C94-485F-BF26-FD5497C43897}" type="pres">
      <dgm:prSet presAssocID="{D48439B5-A092-4426-A32E-0BAB8E4F8DBE}" presName="Accent" presStyleLbl="node1" presStyleIdx="2" presStyleCnt="4"/>
      <dgm:spPr/>
    </dgm:pt>
    <dgm:pt modelId="{B8A7EF97-147D-4EAF-B392-C2B74BC764AF}" type="pres">
      <dgm:prSet presAssocID="{D48439B5-A092-4426-A32E-0BAB8E4F8DBE}" presName="ParentBackground2" presStyleCnt="0"/>
      <dgm:spPr/>
    </dgm:pt>
    <dgm:pt modelId="{07C91461-0E8E-4725-9B2D-5E64939FCF4D}" type="pres">
      <dgm:prSet presAssocID="{D48439B5-A092-4426-A32E-0BAB8E4F8DBE}" presName="ParentBackground" presStyleLbl="fgAcc1" presStyleIdx="2" presStyleCnt="4"/>
      <dgm:spPr/>
    </dgm:pt>
    <dgm:pt modelId="{1AF81264-9F80-414C-91B3-D090EDD8DA63}" type="pres">
      <dgm:prSet presAssocID="{D48439B5-A092-4426-A32E-0BAB8E4F8DBE}" presName="Parent2" presStyleLbl="revTx" presStyleIdx="0" presStyleCnt="0">
        <dgm:presLayoutVars>
          <dgm:chMax val="1"/>
          <dgm:chPref val="1"/>
          <dgm:bulletEnabled val="1"/>
        </dgm:presLayoutVars>
      </dgm:prSet>
      <dgm:spPr/>
    </dgm:pt>
    <dgm:pt modelId="{43B852D3-89B7-4852-9779-5FB57EABB043}" type="pres">
      <dgm:prSet presAssocID="{AF312467-6265-40A7-9A3A-E843EBA753B7}" presName="Accent1" presStyleCnt="0"/>
      <dgm:spPr/>
    </dgm:pt>
    <dgm:pt modelId="{42FAE969-D920-4C0E-8121-58707E5A5F36}" type="pres">
      <dgm:prSet presAssocID="{AF312467-6265-40A7-9A3A-E843EBA753B7}" presName="Accent" presStyleLbl="node1" presStyleIdx="3" presStyleCnt="4"/>
      <dgm:spPr/>
    </dgm:pt>
    <dgm:pt modelId="{79A2C33D-C6C1-41E9-8D79-58A9179EADA5}" type="pres">
      <dgm:prSet presAssocID="{AF312467-6265-40A7-9A3A-E843EBA753B7}" presName="ParentBackground1" presStyleCnt="0"/>
      <dgm:spPr/>
    </dgm:pt>
    <dgm:pt modelId="{C2027B67-39F5-4DC9-AD2C-77C6E9E00EBD}" type="pres">
      <dgm:prSet presAssocID="{AF312467-6265-40A7-9A3A-E843EBA753B7}" presName="ParentBackground" presStyleLbl="fgAcc1" presStyleIdx="3" presStyleCnt="4"/>
      <dgm:spPr/>
    </dgm:pt>
    <dgm:pt modelId="{6DF736CD-6BE5-414B-B74D-332FC89CBEF5}" type="pres">
      <dgm:prSet presAssocID="{AF312467-6265-40A7-9A3A-E843EBA753B7}" presName="Parent1" presStyleLbl="revTx" presStyleIdx="0" presStyleCnt="0">
        <dgm:presLayoutVars>
          <dgm:chMax val="1"/>
          <dgm:chPref val="1"/>
          <dgm:bulletEnabled val="1"/>
        </dgm:presLayoutVars>
      </dgm:prSet>
      <dgm:spPr/>
    </dgm:pt>
  </dgm:ptLst>
  <dgm:cxnLst>
    <dgm:cxn modelId="{DA2B7800-32F8-474E-BB4A-02A40D0A3F14}" type="presOf" srcId="{C644B75D-2120-4520-9648-D548D0E5A0B7}" destId="{A5405AD8-3FB3-4BA2-A110-3642455EDD6D}" srcOrd="0" destOrd="0" presId="urn:microsoft.com/office/officeart/2011/layout/CircleProcess"/>
    <dgm:cxn modelId="{DE12FC1E-B5ED-4B98-A401-48BDE5E4F91A}" srcId="{2FD6564A-E0B5-4194-B401-0C2C534F751F}" destId="{AF312467-6265-40A7-9A3A-E843EBA753B7}" srcOrd="0" destOrd="0" parTransId="{68B0AAE6-4DCC-4562-82B7-BDB4E23FE65F}" sibTransId="{F006C782-AB79-4AD4-AB44-1F9B1725B8E2}"/>
    <dgm:cxn modelId="{88D29275-91D0-4071-86CD-D665566831BA}" type="presOf" srcId="{2FD6564A-E0B5-4194-B401-0C2C534F751F}" destId="{026B4252-13AC-4A96-8C92-D730E8BF6C59}" srcOrd="0" destOrd="0" presId="urn:microsoft.com/office/officeart/2011/layout/CircleProcess"/>
    <dgm:cxn modelId="{F3F42B83-674F-4849-A56B-9F6015BB47BD}" type="presOf" srcId="{AF312467-6265-40A7-9A3A-E843EBA753B7}" destId="{C2027B67-39F5-4DC9-AD2C-77C6E9E00EBD}" srcOrd="0" destOrd="0" presId="urn:microsoft.com/office/officeart/2011/layout/CircleProcess"/>
    <dgm:cxn modelId="{48843E8F-B6B6-4E44-A663-8AB8A0923AE7}" srcId="{2FD6564A-E0B5-4194-B401-0C2C534F751F}" destId="{AD452DF2-EDC8-4DB0-A707-7F6DFEC83C8B}" srcOrd="3" destOrd="0" parTransId="{FBE103D8-C510-48D1-A6B9-AD0ECDC770C3}" sibTransId="{15B90701-BA54-40CA-B427-88FC0F01297D}"/>
    <dgm:cxn modelId="{A1DE07AC-28FF-4547-9260-F3775E1FE512}" type="presOf" srcId="{AD452DF2-EDC8-4DB0-A707-7F6DFEC83C8B}" destId="{C9FC0C8D-3F5F-4FEC-9081-A47028ED018B}" srcOrd="1" destOrd="0" presId="urn:microsoft.com/office/officeart/2011/layout/CircleProcess"/>
    <dgm:cxn modelId="{4233F0AF-EF48-4C64-A696-C01E10416709}" srcId="{2FD6564A-E0B5-4194-B401-0C2C534F751F}" destId="{D48439B5-A092-4426-A32E-0BAB8E4F8DBE}" srcOrd="1" destOrd="0" parTransId="{AAF44101-1372-478D-9880-E8E512A55AB1}" sibTransId="{50819A7E-EC79-4717-AC0A-DD7DA57CA0A4}"/>
    <dgm:cxn modelId="{DC6EDBB8-0E09-44A5-8BE8-C9BCEAC37766}" type="presOf" srcId="{C644B75D-2120-4520-9648-D548D0E5A0B7}" destId="{5DCB29F1-9F9A-4BED-A088-E59C1B826910}" srcOrd="1" destOrd="0" presId="urn:microsoft.com/office/officeart/2011/layout/CircleProcess"/>
    <dgm:cxn modelId="{ECDA40BE-9FCF-4055-9F7E-93869C439E6C}" type="presOf" srcId="{D48439B5-A092-4426-A32E-0BAB8E4F8DBE}" destId="{07C91461-0E8E-4725-9B2D-5E64939FCF4D}" srcOrd="0" destOrd="0" presId="urn:microsoft.com/office/officeart/2011/layout/CircleProcess"/>
    <dgm:cxn modelId="{1ACE37D2-A2B0-4C09-A48B-EF121022C042}" srcId="{2FD6564A-E0B5-4194-B401-0C2C534F751F}" destId="{C644B75D-2120-4520-9648-D548D0E5A0B7}" srcOrd="2" destOrd="0" parTransId="{68F76546-DA49-44D4-94AD-A4E423EAA9F8}" sibTransId="{D10212FF-C47D-4D23-9876-F0976439BC56}"/>
    <dgm:cxn modelId="{9E200ADE-8588-45CA-B636-034BC345BE3C}" type="presOf" srcId="{AF312467-6265-40A7-9A3A-E843EBA753B7}" destId="{6DF736CD-6BE5-414B-B74D-332FC89CBEF5}" srcOrd="1" destOrd="0" presId="urn:microsoft.com/office/officeart/2011/layout/CircleProcess"/>
    <dgm:cxn modelId="{07C0F0F0-222A-4885-B40B-A21F5546146F}" type="presOf" srcId="{D48439B5-A092-4426-A32E-0BAB8E4F8DBE}" destId="{1AF81264-9F80-414C-91B3-D090EDD8DA63}" srcOrd="1" destOrd="0" presId="urn:microsoft.com/office/officeart/2011/layout/CircleProcess"/>
    <dgm:cxn modelId="{B3E099FB-E65B-4B95-9D5A-766498C3DF3D}" type="presOf" srcId="{AD452DF2-EDC8-4DB0-A707-7F6DFEC83C8B}" destId="{84AB4A96-AAA0-4CE5-808F-7A6F03DFA87F}" srcOrd="0" destOrd="0" presId="urn:microsoft.com/office/officeart/2011/layout/CircleProcess"/>
    <dgm:cxn modelId="{24C71674-4CB4-44C8-9469-4023615C6797}" type="presParOf" srcId="{026B4252-13AC-4A96-8C92-D730E8BF6C59}" destId="{6DCDE8ED-42CB-46FF-802B-A516333A56BB}" srcOrd="0" destOrd="0" presId="urn:microsoft.com/office/officeart/2011/layout/CircleProcess"/>
    <dgm:cxn modelId="{AE8876D5-90E9-4DAA-AE69-3C4E765A692D}" type="presParOf" srcId="{6DCDE8ED-42CB-46FF-802B-A516333A56BB}" destId="{6B8C9485-2DE2-4CA4-ADCA-FE3D0BE64256}" srcOrd="0" destOrd="0" presId="urn:microsoft.com/office/officeart/2011/layout/CircleProcess"/>
    <dgm:cxn modelId="{431907A3-A021-46B0-8AA8-D1B14D93EB07}" type="presParOf" srcId="{026B4252-13AC-4A96-8C92-D730E8BF6C59}" destId="{F7143CA9-B545-42C3-AB78-FA0F218E3B1E}" srcOrd="1" destOrd="0" presId="urn:microsoft.com/office/officeart/2011/layout/CircleProcess"/>
    <dgm:cxn modelId="{1A394C58-9B34-4AA2-BE4C-0449EB3978C6}" type="presParOf" srcId="{F7143CA9-B545-42C3-AB78-FA0F218E3B1E}" destId="{84AB4A96-AAA0-4CE5-808F-7A6F03DFA87F}" srcOrd="0" destOrd="0" presId="urn:microsoft.com/office/officeart/2011/layout/CircleProcess"/>
    <dgm:cxn modelId="{D48AD009-DBCE-4438-8379-4C6C721E96FA}" type="presParOf" srcId="{026B4252-13AC-4A96-8C92-D730E8BF6C59}" destId="{C9FC0C8D-3F5F-4FEC-9081-A47028ED018B}" srcOrd="2" destOrd="0" presId="urn:microsoft.com/office/officeart/2011/layout/CircleProcess"/>
    <dgm:cxn modelId="{A2076648-1EC3-49DA-A149-82A3E98F4C33}" type="presParOf" srcId="{026B4252-13AC-4A96-8C92-D730E8BF6C59}" destId="{DC45FCA0-66CE-4ECD-AAF5-47271E4069C3}" srcOrd="3" destOrd="0" presId="urn:microsoft.com/office/officeart/2011/layout/CircleProcess"/>
    <dgm:cxn modelId="{8FFBDDF9-F489-4437-BBC6-001FAFDA065A}" type="presParOf" srcId="{DC45FCA0-66CE-4ECD-AAF5-47271E4069C3}" destId="{E612FAA7-81EF-4842-ACD7-2920C7DDA7E4}" srcOrd="0" destOrd="0" presId="urn:microsoft.com/office/officeart/2011/layout/CircleProcess"/>
    <dgm:cxn modelId="{55AAE741-BCDB-4FF5-A946-19F045AB89C6}" type="presParOf" srcId="{026B4252-13AC-4A96-8C92-D730E8BF6C59}" destId="{3933ED64-1E01-41C3-A134-FABBD2D5D7B6}" srcOrd="4" destOrd="0" presId="urn:microsoft.com/office/officeart/2011/layout/CircleProcess"/>
    <dgm:cxn modelId="{B0C92EAC-A182-4874-9278-0E04281D2803}" type="presParOf" srcId="{3933ED64-1E01-41C3-A134-FABBD2D5D7B6}" destId="{A5405AD8-3FB3-4BA2-A110-3642455EDD6D}" srcOrd="0" destOrd="0" presId="urn:microsoft.com/office/officeart/2011/layout/CircleProcess"/>
    <dgm:cxn modelId="{019727E4-EAFD-4F11-BF5A-1AFADF42B128}" type="presParOf" srcId="{026B4252-13AC-4A96-8C92-D730E8BF6C59}" destId="{5DCB29F1-9F9A-4BED-A088-E59C1B826910}" srcOrd="5" destOrd="0" presId="urn:microsoft.com/office/officeart/2011/layout/CircleProcess"/>
    <dgm:cxn modelId="{5EA4C702-ADBB-46DD-8235-DAFBEC0B15E0}" type="presParOf" srcId="{026B4252-13AC-4A96-8C92-D730E8BF6C59}" destId="{325302F8-F48F-4C8D-AB1A-39ED763CC7B3}" srcOrd="6" destOrd="0" presId="urn:microsoft.com/office/officeart/2011/layout/CircleProcess"/>
    <dgm:cxn modelId="{E97C9AAA-A5A9-439E-9AB8-B5D27BF030C6}" type="presParOf" srcId="{325302F8-F48F-4C8D-AB1A-39ED763CC7B3}" destId="{DFF90B1D-2C94-485F-BF26-FD5497C43897}" srcOrd="0" destOrd="0" presId="urn:microsoft.com/office/officeart/2011/layout/CircleProcess"/>
    <dgm:cxn modelId="{D19D0F54-C033-43AB-9A65-8D6080ABDD5F}" type="presParOf" srcId="{026B4252-13AC-4A96-8C92-D730E8BF6C59}" destId="{B8A7EF97-147D-4EAF-B392-C2B74BC764AF}" srcOrd="7" destOrd="0" presId="urn:microsoft.com/office/officeart/2011/layout/CircleProcess"/>
    <dgm:cxn modelId="{12944EDA-77D0-4419-857B-98F13A9F8E22}" type="presParOf" srcId="{B8A7EF97-147D-4EAF-B392-C2B74BC764AF}" destId="{07C91461-0E8E-4725-9B2D-5E64939FCF4D}" srcOrd="0" destOrd="0" presId="urn:microsoft.com/office/officeart/2011/layout/CircleProcess"/>
    <dgm:cxn modelId="{FEA524CE-D6DD-4B69-8271-8F53E65E936C}" type="presParOf" srcId="{026B4252-13AC-4A96-8C92-D730E8BF6C59}" destId="{1AF81264-9F80-414C-91B3-D090EDD8DA63}" srcOrd="8" destOrd="0" presId="urn:microsoft.com/office/officeart/2011/layout/CircleProcess"/>
    <dgm:cxn modelId="{B5D9CF7A-0A86-4433-AE6C-0E4D9351F3A9}" type="presParOf" srcId="{026B4252-13AC-4A96-8C92-D730E8BF6C59}" destId="{43B852D3-89B7-4852-9779-5FB57EABB043}" srcOrd="9" destOrd="0" presId="urn:microsoft.com/office/officeart/2011/layout/CircleProcess"/>
    <dgm:cxn modelId="{076ED92F-57D0-455D-9C19-A0C83922C604}" type="presParOf" srcId="{43B852D3-89B7-4852-9779-5FB57EABB043}" destId="{42FAE969-D920-4C0E-8121-58707E5A5F36}" srcOrd="0" destOrd="0" presId="urn:microsoft.com/office/officeart/2011/layout/CircleProcess"/>
    <dgm:cxn modelId="{4F8CF388-D0F3-4585-BAE2-19702F9EB2C2}" type="presParOf" srcId="{026B4252-13AC-4A96-8C92-D730E8BF6C59}" destId="{79A2C33D-C6C1-41E9-8D79-58A9179EADA5}" srcOrd="10" destOrd="0" presId="urn:microsoft.com/office/officeart/2011/layout/CircleProcess"/>
    <dgm:cxn modelId="{C26CAC96-8E89-42DD-B542-52FD67EAE57A}" type="presParOf" srcId="{79A2C33D-C6C1-41E9-8D79-58A9179EADA5}" destId="{C2027B67-39F5-4DC9-AD2C-77C6E9E00EBD}" srcOrd="0" destOrd="0" presId="urn:microsoft.com/office/officeart/2011/layout/CircleProcess"/>
    <dgm:cxn modelId="{1B991561-2262-47D6-BDA3-37147B255AB6}" type="presParOf" srcId="{026B4252-13AC-4A96-8C92-D730E8BF6C59}" destId="{6DF736CD-6BE5-414B-B74D-332FC89CBEF5}"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D458FE-196F-47DC-82BF-A1A4CA01E629}" type="doc">
      <dgm:prSet loTypeId="urn:microsoft.com/office/officeart/2005/8/layout/default" loCatId="list" qsTypeId="urn:microsoft.com/office/officeart/2005/8/quickstyle/3d3" qsCatId="3D" csTypeId="urn:microsoft.com/office/officeart/2005/8/colors/accent1_4" csCatId="accent1" phldr="1"/>
      <dgm:spPr/>
      <dgm:t>
        <a:bodyPr/>
        <a:lstStyle/>
        <a:p>
          <a:endParaRPr lang="en-US"/>
        </a:p>
      </dgm:t>
    </dgm:pt>
    <dgm:pt modelId="{3D8229C6-BD35-4BAF-AE66-5F5DA5293730}">
      <dgm:prSet/>
      <dgm:spPr/>
      <dgm:t>
        <a:bodyPr/>
        <a:lstStyle/>
        <a:p>
          <a:r>
            <a:rPr lang="ka-GE" b="1" dirty="0">
              <a:latin typeface="Calibri" panose="020F0502020204030204" pitchFamily="34" charset="0"/>
              <a:cs typeface="Calibri" panose="020F0502020204030204" pitchFamily="34" charset="0"/>
            </a:rPr>
            <a:t>უწყვეტი სამედიცინო განათლება </a:t>
          </a:r>
        </a:p>
        <a:p>
          <a:r>
            <a:rPr lang="ka-GE" dirty="0">
              <a:latin typeface="Calibri" panose="020F0502020204030204" pitchFamily="34" charset="0"/>
              <a:cs typeface="Calibri" panose="020F0502020204030204" pitchFamily="34" charset="0"/>
            </a:rPr>
            <a:t>განათლების, მეცნიერების, კულტურისა და სპორტის სამინისტროსთან კოორდინაციით</a:t>
          </a:r>
          <a:endParaRPr lang="en-US" dirty="0">
            <a:latin typeface="Calibri" panose="020F0502020204030204" pitchFamily="34" charset="0"/>
            <a:cs typeface="Calibri" panose="020F0502020204030204" pitchFamily="34" charset="0"/>
          </a:endParaRPr>
        </a:p>
      </dgm:t>
    </dgm:pt>
    <dgm:pt modelId="{C81583B2-0462-4D83-A21A-3C22396C4EF0}" type="parTrans" cxnId="{E44DDDFB-E221-415D-BF06-5D2838AE9626}">
      <dgm:prSet/>
      <dgm:spPr/>
      <dgm:t>
        <a:bodyPr/>
        <a:lstStyle/>
        <a:p>
          <a:endParaRPr lang="en-US">
            <a:latin typeface="Calibri" panose="020F0502020204030204" pitchFamily="34" charset="0"/>
            <a:cs typeface="Calibri" panose="020F0502020204030204" pitchFamily="34" charset="0"/>
          </a:endParaRPr>
        </a:p>
      </dgm:t>
    </dgm:pt>
    <dgm:pt modelId="{12CD8507-DACA-4F13-85AE-C11DA7329CE8}" type="sibTrans" cxnId="{E44DDDFB-E221-415D-BF06-5D2838AE9626}">
      <dgm:prSet/>
      <dgm:spPr/>
      <dgm:t>
        <a:bodyPr/>
        <a:lstStyle/>
        <a:p>
          <a:endParaRPr lang="en-US">
            <a:latin typeface="Calibri" panose="020F0502020204030204" pitchFamily="34" charset="0"/>
            <a:cs typeface="Calibri" panose="020F0502020204030204" pitchFamily="34" charset="0"/>
          </a:endParaRPr>
        </a:p>
      </dgm:t>
    </dgm:pt>
    <dgm:pt modelId="{FE7789F9-881B-4DE5-8DE5-C3129BB2AACB}">
      <dgm:prSet/>
      <dgm:spPr/>
      <dgm:t>
        <a:bodyPr/>
        <a:lstStyle/>
        <a:p>
          <a:r>
            <a:rPr lang="ka-GE" b="1" dirty="0">
              <a:latin typeface="Calibri" panose="020F0502020204030204" pitchFamily="34" charset="0"/>
              <a:cs typeface="Calibri" panose="020F0502020204030204" pitchFamily="34" charset="0"/>
            </a:rPr>
            <a:t>პირადი ჰიგიენის ხელშეწყობა და ხელის დაბანის, სანიტარია-ჰიგიენის ნორმების დაცვა</a:t>
          </a:r>
          <a:r>
            <a:rPr lang="ka-GE" dirty="0">
              <a:latin typeface="Calibri" panose="020F0502020204030204" pitchFamily="34" charset="0"/>
              <a:cs typeface="Calibri" panose="020F0502020204030204" pitchFamily="34" charset="0"/>
            </a:rPr>
            <a:t> </a:t>
          </a:r>
        </a:p>
        <a:p>
          <a:r>
            <a:rPr lang="ka-GE" dirty="0">
              <a:latin typeface="Calibri" panose="020F0502020204030204" pitchFamily="34" charset="0"/>
              <a:cs typeface="Calibri" panose="020F0502020204030204" pitchFamily="34" charset="0"/>
            </a:rPr>
            <a:t>რეგიონული განვითარებისა და ინფრაქტრუქტურის სამინისტროსთან თანამშრომლობით</a:t>
          </a:r>
          <a:endParaRPr lang="en-US" dirty="0">
            <a:latin typeface="Calibri" panose="020F0502020204030204" pitchFamily="34" charset="0"/>
            <a:cs typeface="Calibri" panose="020F0502020204030204" pitchFamily="34" charset="0"/>
          </a:endParaRPr>
        </a:p>
      </dgm:t>
    </dgm:pt>
    <dgm:pt modelId="{4567D161-C2E0-4DB7-A7F4-3342C03A2EEF}" type="parTrans" cxnId="{A6F1ED30-B4C1-44B4-A473-0080708A0A82}">
      <dgm:prSet/>
      <dgm:spPr/>
      <dgm:t>
        <a:bodyPr/>
        <a:lstStyle/>
        <a:p>
          <a:endParaRPr lang="en-US">
            <a:latin typeface="Calibri" panose="020F0502020204030204" pitchFamily="34" charset="0"/>
            <a:cs typeface="Calibri" panose="020F0502020204030204" pitchFamily="34" charset="0"/>
          </a:endParaRPr>
        </a:p>
      </dgm:t>
    </dgm:pt>
    <dgm:pt modelId="{84CD7F10-49A0-4547-B3D8-2CD8AEBDC5D1}" type="sibTrans" cxnId="{A6F1ED30-B4C1-44B4-A473-0080708A0A82}">
      <dgm:prSet/>
      <dgm:spPr/>
      <dgm:t>
        <a:bodyPr/>
        <a:lstStyle/>
        <a:p>
          <a:endParaRPr lang="en-US">
            <a:latin typeface="Calibri" panose="020F0502020204030204" pitchFamily="34" charset="0"/>
            <a:cs typeface="Calibri" panose="020F0502020204030204" pitchFamily="34" charset="0"/>
          </a:endParaRPr>
        </a:p>
      </dgm:t>
    </dgm:pt>
    <dgm:pt modelId="{49BB9AE2-C97C-4E16-804F-A6A33050C5C4}">
      <dgm:prSet/>
      <dgm:spPr/>
      <dgm:t>
        <a:bodyPr/>
        <a:lstStyle/>
        <a:p>
          <a:r>
            <a:rPr lang="ka-GE" b="1" dirty="0">
              <a:latin typeface="Calibri" panose="020F0502020204030204" pitchFamily="34" charset="0"/>
              <a:cs typeface="Calibri" panose="020F0502020204030204" pitchFamily="34" charset="0"/>
            </a:rPr>
            <a:t>პერსონალური სამედიცინო თავდაცვითი საშუალებების</a:t>
          </a:r>
          <a:r>
            <a:rPr lang="ka-GE" dirty="0">
              <a:latin typeface="Calibri" panose="020F0502020204030204" pitchFamily="34" charset="0"/>
              <a:cs typeface="Calibri" panose="020F0502020204030204" pitchFamily="34" charset="0"/>
            </a:rPr>
            <a:t> </a:t>
          </a:r>
          <a:r>
            <a:rPr lang="ka-GE" b="1" dirty="0">
              <a:latin typeface="Calibri" panose="020F0502020204030204" pitchFamily="34" charset="0"/>
              <a:cs typeface="Calibri" panose="020F0502020204030204" pitchFamily="34" charset="0"/>
            </a:rPr>
            <a:t>წარმოება </a:t>
          </a:r>
        </a:p>
        <a:p>
          <a:r>
            <a:rPr lang="ka-GE" dirty="0">
              <a:latin typeface="Calibri" panose="020F0502020204030204" pitchFamily="34" charset="0"/>
              <a:cs typeface="Calibri" panose="020F0502020204030204" pitchFamily="34" charset="0"/>
            </a:rPr>
            <a:t>ეკონომიკისა და მდგრადი განვითარების სამინისტროს კოორდინაციით </a:t>
          </a:r>
          <a:endParaRPr lang="en-US" dirty="0">
            <a:latin typeface="Calibri" panose="020F0502020204030204" pitchFamily="34" charset="0"/>
            <a:cs typeface="Calibri" panose="020F0502020204030204" pitchFamily="34" charset="0"/>
          </a:endParaRPr>
        </a:p>
      </dgm:t>
    </dgm:pt>
    <dgm:pt modelId="{3425B947-E24C-4723-80AC-4CE0434F9D1D}" type="parTrans" cxnId="{2694011D-634E-4E89-B9F4-EB6EC628749A}">
      <dgm:prSet/>
      <dgm:spPr/>
      <dgm:t>
        <a:bodyPr/>
        <a:lstStyle/>
        <a:p>
          <a:endParaRPr lang="en-US">
            <a:latin typeface="Calibri" panose="020F0502020204030204" pitchFamily="34" charset="0"/>
            <a:cs typeface="Calibri" panose="020F0502020204030204" pitchFamily="34" charset="0"/>
          </a:endParaRPr>
        </a:p>
      </dgm:t>
    </dgm:pt>
    <dgm:pt modelId="{A4E38584-14B0-41C4-A0C2-026A707819D5}" type="sibTrans" cxnId="{2694011D-634E-4E89-B9F4-EB6EC628749A}">
      <dgm:prSet/>
      <dgm:spPr/>
      <dgm:t>
        <a:bodyPr/>
        <a:lstStyle/>
        <a:p>
          <a:endParaRPr lang="en-US">
            <a:latin typeface="Calibri" panose="020F0502020204030204" pitchFamily="34" charset="0"/>
            <a:cs typeface="Calibri" panose="020F0502020204030204" pitchFamily="34" charset="0"/>
          </a:endParaRPr>
        </a:p>
      </dgm:t>
    </dgm:pt>
    <dgm:pt modelId="{88AE622B-CC12-4337-9D8F-BDB505C7FAFB}">
      <dgm:prSet/>
      <dgm:spPr>
        <a:solidFill>
          <a:schemeClr val="accent2">
            <a:lumMod val="75000"/>
          </a:schemeClr>
        </a:solidFill>
      </dgm:spPr>
      <dgm:t>
        <a:bodyPr/>
        <a:lstStyle/>
        <a:p>
          <a:r>
            <a:rPr lang="ka-GE" b="1" dirty="0">
              <a:latin typeface="Calibri" panose="020F0502020204030204" pitchFamily="34" charset="0"/>
              <a:cs typeface="Calibri" panose="020F0502020204030204" pitchFamily="34" charset="0"/>
            </a:rPr>
            <a:t>ჯანსაღი ცხოვრების მხარდამჭერი და ხელშემწყობი გარემოსა და ინფრაქტრუქტურის შექმნა </a:t>
          </a:r>
        </a:p>
        <a:p>
          <a:r>
            <a:rPr lang="ka-GE" dirty="0">
              <a:latin typeface="Calibri" panose="020F0502020204030204" pitchFamily="34" charset="0"/>
              <a:cs typeface="Calibri" panose="020F0502020204030204" pitchFamily="34" charset="0"/>
            </a:rPr>
            <a:t>რეგიონული განვითარებისა და ინფრაქტრუქტურის სამინისტროსთან თანამშრომლობით</a:t>
          </a:r>
          <a:endParaRPr lang="en-US" dirty="0">
            <a:latin typeface="Calibri" panose="020F0502020204030204" pitchFamily="34" charset="0"/>
            <a:cs typeface="Calibri" panose="020F0502020204030204" pitchFamily="34" charset="0"/>
          </a:endParaRPr>
        </a:p>
      </dgm:t>
    </dgm:pt>
    <dgm:pt modelId="{0AA1F2B3-3CFE-4B02-A0DA-B80139A51132}" type="parTrans" cxnId="{12F82D71-DF50-4AA0-900D-9068A3BA2804}">
      <dgm:prSet/>
      <dgm:spPr/>
      <dgm:t>
        <a:bodyPr/>
        <a:lstStyle/>
        <a:p>
          <a:endParaRPr lang="en-US">
            <a:latin typeface="Calibri" panose="020F0502020204030204" pitchFamily="34" charset="0"/>
            <a:cs typeface="Calibri" panose="020F0502020204030204" pitchFamily="34" charset="0"/>
          </a:endParaRPr>
        </a:p>
      </dgm:t>
    </dgm:pt>
    <dgm:pt modelId="{AF0EE3A5-942C-476B-8077-A8B8D68BC5C4}" type="sibTrans" cxnId="{12F82D71-DF50-4AA0-900D-9068A3BA2804}">
      <dgm:prSet/>
      <dgm:spPr/>
      <dgm:t>
        <a:bodyPr/>
        <a:lstStyle/>
        <a:p>
          <a:endParaRPr lang="en-US">
            <a:latin typeface="Calibri" panose="020F0502020204030204" pitchFamily="34" charset="0"/>
            <a:cs typeface="Calibri" panose="020F0502020204030204" pitchFamily="34" charset="0"/>
          </a:endParaRPr>
        </a:p>
      </dgm:t>
    </dgm:pt>
    <dgm:pt modelId="{E99054F2-1D0E-48DD-AA09-C595F0BEC93B}">
      <dgm:prSet/>
      <dgm:spPr/>
      <dgm:t>
        <a:bodyPr/>
        <a:lstStyle/>
        <a:p>
          <a:r>
            <a:rPr lang="ka-GE" b="1" dirty="0">
              <a:latin typeface="Calibri" panose="020F0502020204030204" pitchFamily="34" charset="0"/>
              <a:cs typeface="Calibri" panose="020F0502020204030204" pitchFamily="34" charset="0"/>
            </a:rPr>
            <a:t>საკვების უსაფრთხოებაზე ზედამხედველობა და კვების მრეწველობაში ჩართული პირების გაძლიერებული პრევენცია </a:t>
          </a:r>
        </a:p>
        <a:p>
          <a:r>
            <a:rPr lang="ka-GE" dirty="0">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dirty="0">
            <a:latin typeface="Calibri" panose="020F0502020204030204" pitchFamily="34" charset="0"/>
            <a:cs typeface="Calibri" panose="020F0502020204030204" pitchFamily="34" charset="0"/>
          </a:endParaRPr>
        </a:p>
      </dgm:t>
    </dgm:pt>
    <dgm:pt modelId="{C4492F8B-D714-4B25-BF61-1298065201E5}" type="parTrans" cxnId="{73E09279-FC41-415F-B9D6-1FBD3D8D479C}">
      <dgm:prSet/>
      <dgm:spPr/>
      <dgm:t>
        <a:bodyPr/>
        <a:lstStyle/>
        <a:p>
          <a:endParaRPr lang="en-US">
            <a:latin typeface="Calibri" panose="020F0502020204030204" pitchFamily="34" charset="0"/>
            <a:cs typeface="Calibri" panose="020F0502020204030204" pitchFamily="34" charset="0"/>
          </a:endParaRPr>
        </a:p>
      </dgm:t>
    </dgm:pt>
    <dgm:pt modelId="{A3B2B99F-7918-41F5-B33E-7F43976BAD21}" type="sibTrans" cxnId="{73E09279-FC41-415F-B9D6-1FBD3D8D479C}">
      <dgm:prSet/>
      <dgm:spPr/>
      <dgm:t>
        <a:bodyPr/>
        <a:lstStyle/>
        <a:p>
          <a:endParaRPr lang="en-US">
            <a:latin typeface="Calibri" panose="020F0502020204030204" pitchFamily="34" charset="0"/>
            <a:cs typeface="Calibri" panose="020F0502020204030204" pitchFamily="34" charset="0"/>
          </a:endParaRPr>
        </a:p>
      </dgm:t>
    </dgm:pt>
    <dgm:pt modelId="{0968602F-0864-46D3-877A-3999DB152F9D}">
      <dgm:prSet/>
      <dgm:spPr/>
      <dgm:t>
        <a:bodyPr/>
        <a:lstStyle/>
        <a:p>
          <a:r>
            <a:rPr lang="ka-GE" b="1" dirty="0">
              <a:latin typeface="Calibri" panose="020F0502020204030204" pitchFamily="34" charset="0"/>
              <a:cs typeface="Calibri" panose="020F0502020204030204" pitchFamily="34" charset="0"/>
            </a:rPr>
            <a:t>ჩამდინარე წყლების სენტინელური ზედამხედველობის სტრატეგია </a:t>
          </a:r>
        </a:p>
        <a:p>
          <a:r>
            <a:rPr lang="ka-GE" dirty="0">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dirty="0">
            <a:latin typeface="Calibri" panose="020F0502020204030204" pitchFamily="34" charset="0"/>
            <a:cs typeface="Calibri" panose="020F0502020204030204" pitchFamily="34" charset="0"/>
          </a:endParaRPr>
        </a:p>
      </dgm:t>
    </dgm:pt>
    <dgm:pt modelId="{11388709-8DAC-4EA4-A9BB-E6C56E3F5775}" type="parTrans" cxnId="{263D2F8E-7024-4AF7-B0CF-B549189291BC}">
      <dgm:prSet/>
      <dgm:spPr/>
      <dgm:t>
        <a:bodyPr/>
        <a:lstStyle/>
        <a:p>
          <a:endParaRPr lang="en-US">
            <a:latin typeface="Calibri" panose="020F0502020204030204" pitchFamily="34" charset="0"/>
            <a:cs typeface="Calibri" panose="020F0502020204030204" pitchFamily="34" charset="0"/>
          </a:endParaRPr>
        </a:p>
      </dgm:t>
    </dgm:pt>
    <dgm:pt modelId="{96425E84-5D03-4202-A056-8387C84CB6FB}" type="sibTrans" cxnId="{263D2F8E-7024-4AF7-B0CF-B549189291BC}">
      <dgm:prSet/>
      <dgm:spPr/>
      <dgm:t>
        <a:bodyPr/>
        <a:lstStyle/>
        <a:p>
          <a:endParaRPr lang="en-US">
            <a:latin typeface="Calibri" panose="020F0502020204030204" pitchFamily="34" charset="0"/>
            <a:cs typeface="Calibri" panose="020F0502020204030204" pitchFamily="34" charset="0"/>
          </a:endParaRPr>
        </a:p>
      </dgm:t>
    </dgm:pt>
    <dgm:pt modelId="{7E08B836-6344-4AB2-A5DF-759C77ABF1A3}" type="pres">
      <dgm:prSet presAssocID="{48D458FE-196F-47DC-82BF-A1A4CA01E629}" presName="diagram" presStyleCnt="0">
        <dgm:presLayoutVars>
          <dgm:dir/>
          <dgm:resizeHandles val="exact"/>
        </dgm:presLayoutVars>
      </dgm:prSet>
      <dgm:spPr/>
    </dgm:pt>
    <dgm:pt modelId="{21E8C143-AE4D-4FE3-A037-31D9DC5B7F1F}" type="pres">
      <dgm:prSet presAssocID="{3D8229C6-BD35-4BAF-AE66-5F5DA5293730}" presName="node" presStyleLbl="node1" presStyleIdx="0" presStyleCnt="6">
        <dgm:presLayoutVars>
          <dgm:bulletEnabled val="1"/>
        </dgm:presLayoutVars>
      </dgm:prSet>
      <dgm:spPr/>
    </dgm:pt>
    <dgm:pt modelId="{394DE261-900B-42E2-A9EA-079A33A00214}" type="pres">
      <dgm:prSet presAssocID="{12CD8507-DACA-4F13-85AE-C11DA7329CE8}" presName="sibTrans" presStyleCnt="0"/>
      <dgm:spPr/>
    </dgm:pt>
    <dgm:pt modelId="{BCAB4B82-BA5A-43E3-8BB2-5475CCC754AC}" type="pres">
      <dgm:prSet presAssocID="{FE7789F9-881B-4DE5-8DE5-C3129BB2AACB}" presName="node" presStyleLbl="node1" presStyleIdx="1" presStyleCnt="6">
        <dgm:presLayoutVars>
          <dgm:bulletEnabled val="1"/>
        </dgm:presLayoutVars>
      </dgm:prSet>
      <dgm:spPr/>
    </dgm:pt>
    <dgm:pt modelId="{08C04252-0F7A-42DF-BA42-863104BFF4F9}" type="pres">
      <dgm:prSet presAssocID="{84CD7F10-49A0-4547-B3D8-2CD8AEBDC5D1}" presName="sibTrans" presStyleCnt="0"/>
      <dgm:spPr/>
    </dgm:pt>
    <dgm:pt modelId="{C3302C75-7025-4500-9F4C-A047D1A6C0CB}" type="pres">
      <dgm:prSet presAssocID="{49BB9AE2-C97C-4E16-804F-A6A33050C5C4}" presName="node" presStyleLbl="node1" presStyleIdx="2" presStyleCnt="6">
        <dgm:presLayoutVars>
          <dgm:bulletEnabled val="1"/>
        </dgm:presLayoutVars>
      </dgm:prSet>
      <dgm:spPr/>
    </dgm:pt>
    <dgm:pt modelId="{148B1F13-4F71-4001-BD66-4CE2BBCD53B1}" type="pres">
      <dgm:prSet presAssocID="{A4E38584-14B0-41C4-A0C2-026A707819D5}" presName="sibTrans" presStyleCnt="0"/>
      <dgm:spPr/>
    </dgm:pt>
    <dgm:pt modelId="{134FC242-D560-4B53-9569-F033A4593030}" type="pres">
      <dgm:prSet presAssocID="{88AE622B-CC12-4337-9D8F-BDB505C7FAFB}" presName="node" presStyleLbl="node1" presStyleIdx="3" presStyleCnt="6">
        <dgm:presLayoutVars>
          <dgm:bulletEnabled val="1"/>
        </dgm:presLayoutVars>
      </dgm:prSet>
      <dgm:spPr/>
    </dgm:pt>
    <dgm:pt modelId="{0E2BEBCC-B929-4C5F-9528-C34DD3CF727C}" type="pres">
      <dgm:prSet presAssocID="{AF0EE3A5-942C-476B-8077-A8B8D68BC5C4}" presName="sibTrans" presStyleCnt="0"/>
      <dgm:spPr/>
    </dgm:pt>
    <dgm:pt modelId="{8B47FE3B-4B78-4634-B5CE-EDA25DC8C8D4}" type="pres">
      <dgm:prSet presAssocID="{E99054F2-1D0E-48DD-AA09-C595F0BEC93B}" presName="node" presStyleLbl="node1" presStyleIdx="4" presStyleCnt="6">
        <dgm:presLayoutVars>
          <dgm:bulletEnabled val="1"/>
        </dgm:presLayoutVars>
      </dgm:prSet>
      <dgm:spPr/>
    </dgm:pt>
    <dgm:pt modelId="{682DF2C6-DA83-4F35-ABCA-0E63A5D2B6C6}" type="pres">
      <dgm:prSet presAssocID="{A3B2B99F-7918-41F5-B33E-7F43976BAD21}" presName="sibTrans" presStyleCnt="0"/>
      <dgm:spPr/>
    </dgm:pt>
    <dgm:pt modelId="{62E65730-B13F-4D24-8F95-ACF38EE84B8B}" type="pres">
      <dgm:prSet presAssocID="{0968602F-0864-46D3-877A-3999DB152F9D}" presName="node" presStyleLbl="node1" presStyleIdx="5" presStyleCnt="6">
        <dgm:presLayoutVars>
          <dgm:bulletEnabled val="1"/>
        </dgm:presLayoutVars>
      </dgm:prSet>
      <dgm:spPr/>
    </dgm:pt>
  </dgm:ptLst>
  <dgm:cxnLst>
    <dgm:cxn modelId="{FCD5240E-29AE-4F5A-82D3-82F8AF3503B7}" type="presOf" srcId="{88AE622B-CC12-4337-9D8F-BDB505C7FAFB}" destId="{134FC242-D560-4B53-9569-F033A4593030}" srcOrd="0" destOrd="0" presId="urn:microsoft.com/office/officeart/2005/8/layout/default"/>
    <dgm:cxn modelId="{2694011D-634E-4E89-B9F4-EB6EC628749A}" srcId="{48D458FE-196F-47DC-82BF-A1A4CA01E629}" destId="{49BB9AE2-C97C-4E16-804F-A6A33050C5C4}" srcOrd="2" destOrd="0" parTransId="{3425B947-E24C-4723-80AC-4CE0434F9D1D}" sibTransId="{A4E38584-14B0-41C4-A0C2-026A707819D5}"/>
    <dgm:cxn modelId="{B181241F-ED22-43C3-80C0-D6AA89C3CE01}" type="presOf" srcId="{FE7789F9-881B-4DE5-8DE5-C3129BB2AACB}" destId="{BCAB4B82-BA5A-43E3-8BB2-5475CCC754AC}" srcOrd="0" destOrd="0" presId="urn:microsoft.com/office/officeart/2005/8/layout/default"/>
    <dgm:cxn modelId="{C77AD427-95DC-49F6-AE50-8229C7A46DBA}" type="presOf" srcId="{3D8229C6-BD35-4BAF-AE66-5F5DA5293730}" destId="{21E8C143-AE4D-4FE3-A037-31D9DC5B7F1F}" srcOrd="0" destOrd="0" presId="urn:microsoft.com/office/officeart/2005/8/layout/default"/>
    <dgm:cxn modelId="{8186252C-C948-40F0-823D-2C4CA99BAB28}" type="presOf" srcId="{0968602F-0864-46D3-877A-3999DB152F9D}" destId="{62E65730-B13F-4D24-8F95-ACF38EE84B8B}" srcOrd="0" destOrd="0" presId="urn:microsoft.com/office/officeart/2005/8/layout/default"/>
    <dgm:cxn modelId="{A6F1ED30-B4C1-44B4-A473-0080708A0A82}" srcId="{48D458FE-196F-47DC-82BF-A1A4CA01E629}" destId="{FE7789F9-881B-4DE5-8DE5-C3129BB2AACB}" srcOrd="1" destOrd="0" parTransId="{4567D161-C2E0-4DB7-A7F4-3342C03A2EEF}" sibTransId="{84CD7F10-49A0-4547-B3D8-2CD8AEBDC5D1}"/>
    <dgm:cxn modelId="{990C866E-A2F2-42D0-8E23-16A13AFBD1A7}" type="presOf" srcId="{E99054F2-1D0E-48DD-AA09-C595F0BEC93B}" destId="{8B47FE3B-4B78-4634-B5CE-EDA25DC8C8D4}" srcOrd="0" destOrd="0" presId="urn:microsoft.com/office/officeart/2005/8/layout/default"/>
    <dgm:cxn modelId="{12F82D71-DF50-4AA0-900D-9068A3BA2804}" srcId="{48D458FE-196F-47DC-82BF-A1A4CA01E629}" destId="{88AE622B-CC12-4337-9D8F-BDB505C7FAFB}" srcOrd="3" destOrd="0" parTransId="{0AA1F2B3-3CFE-4B02-A0DA-B80139A51132}" sibTransId="{AF0EE3A5-942C-476B-8077-A8B8D68BC5C4}"/>
    <dgm:cxn modelId="{73E09279-FC41-415F-B9D6-1FBD3D8D479C}" srcId="{48D458FE-196F-47DC-82BF-A1A4CA01E629}" destId="{E99054F2-1D0E-48DD-AA09-C595F0BEC93B}" srcOrd="4" destOrd="0" parTransId="{C4492F8B-D714-4B25-BF61-1298065201E5}" sibTransId="{A3B2B99F-7918-41F5-B33E-7F43976BAD21}"/>
    <dgm:cxn modelId="{263D2F8E-7024-4AF7-B0CF-B549189291BC}" srcId="{48D458FE-196F-47DC-82BF-A1A4CA01E629}" destId="{0968602F-0864-46D3-877A-3999DB152F9D}" srcOrd="5" destOrd="0" parTransId="{11388709-8DAC-4EA4-A9BB-E6C56E3F5775}" sibTransId="{96425E84-5D03-4202-A056-8387C84CB6FB}"/>
    <dgm:cxn modelId="{581C42D8-DC46-4A1E-83FD-61648255CAF2}" type="presOf" srcId="{49BB9AE2-C97C-4E16-804F-A6A33050C5C4}" destId="{C3302C75-7025-4500-9F4C-A047D1A6C0CB}" srcOrd="0" destOrd="0" presId="urn:microsoft.com/office/officeart/2005/8/layout/default"/>
    <dgm:cxn modelId="{956FD0E7-4E17-48E9-803A-DE907C8C199F}" type="presOf" srcId="{48D458FE-196F-47DC-82BF-A1A4CA01E629}" destId="{7E08B836-6344-4AB2-A5DF-759C77ABF1A3}" srcOrd="0" destOrd="0" presId="urn:microsoft.com/office/officeart/2005/8/layout/default"/>
    <dgm:cxn modelId="{E44DDDFB-E221-415D-BF06-5D2838AE9626}" srcId="{48D458FE-196F-47DC-82BF-A1A4CA01E629}" destId="{3D8229C6-BD35-4BAF-AE66-5F5DA5293730}" srcOrd="0" destOrd="0" parTransId="{C81583B2-0462-4D83-A21A-3C22396C4EF0}" sibTransId="{12CD8507-DACA-4F13-85AE-C11DA7329CE8}"/>
    <dgm:cxn modelId="{63E397EF-363E-48EA-80C8-3AFDA6F587BA}" type="presParOf" srcId="{7E08B836-6344-4AB2-A5DF-759C77ABF1A3}" destId="{21E8C143-AE4D-4FE3-A037-31D9DC5B7F1F}" srcOrd="0" destOrd="0" presId="urn:microsoft.com/office/officeart/2005/8/layout/default"/>
    <dgm:cxn modelId="{BFE75376-AA33-44C7-A3A8-965B8D457E37}" type="presParOf" srcId="{7E08B836-6344-4AB2-A5DF-759C77ABF1A3}" destId="{394DE261-900B-42E2-A9EA-079A33A00214}" srcOrd="1" destOrd="0" presId="urn:microsoft.com/office/officeart/2005/8/layout/default"/>
    <dgm:cxn modelId="{1C2FE9A4-D4E7-4D35-B0D5-622237D09EB0}" type="presParOf" srcId="{7E08B836-6344-4AB2-A5DF-759C77ABF1A3}" destId="{BCAB4B82-BA5A-43E3-8BB2-5475CCC754AC}" srcOrd="2" destOrd="0" presId="urn:microsoft.com/office/officeart/2005/8/layout/default"/>
    <dgm:cxn modelId="{BF07AE63-C73F-4E0A-B4CA-132E26266835}" type="presParOf" srcId="{7E08B836-6344-4AB2-A5DF-759C77ABF1A3}" destId="{08C04252-0F7A-42DF-BA42-863104BFF4F9}" srcOrd="3" destOrd="0" presId="urn:microsoft.com/office/officeart/2005/8/layout/default"/>
    <dgm:cxn modelId="{1D78D7EF-BB57-476A-AFB1-D0FC1F4E7FFD}" type="presParOf" srcId="{7E08B836-6344-4AB2-A5DF-759C77ABF1A3}" destId="{C3302C75-7025-4500-9F4C-A047D1A6C0CB}" srcOrd="4" destOrd="0" presId="urn:microsoft.com/office/officeart/2005/8/layout/default"/>
    <dgm:cxn modelId="{D01232E2-A822-4F5C-BD2A-7EBEEE3A94C5}" type="presParOf" srcId="{7E08B836-6344-4AB2-A5DF-759C77ABF1A3}" destId="{148B1F13-4F71-4001-BD66-4CE2BBCD53B1}" srcOrd="5" destOrd="0" presId="urn:microsoft.com/office/officeart/2005/8/layout/default"/>
    <dgm:cxn modelId="{FFE42693-C314-47D5-9F43-DA3F168232DA}" type="presParOf" srcId="{7E08B836-6344-4AB2-A5DF-759C77ABF1A3}" destId="{134FC242-D560-4B53-9569-F033A4593030}" srcOrd="6" destOrd="0" presId="urn:microsoft.com/office/officeart/2005/8/layout/default"/>
    <dgm:cxn modelId="{DA4824F5-5374-4787-B2DB-769284082264}" type="presParOf" srcId="{7E08B836-6344-4AB2-A5DF-759C77ABF1A3}" destId="{0E2BEBCC-B929-4C5F-9528-C34DD3CF727C}" srcOrd="7" destOrd="0" presId="urn:microsoft.com/office/officeart/2005/8/layout/default"/>
    <dgm:cxn modelId="{5DF1FD34-FC1D-406D-A9EA-A31BA55A64F5}" type="presParOf" srcId="{7E08B836-6344-4AB2-A5DF-759C77ABF1A3}" destId="{8B47FE3B-4B78-4634-B5CE-EDA25DC8C8D4}" srcOrd="8" destOrd="0" presId="urn:microsoft.com/office/officeart/2005/8/layout/default"/>
    <dgm:cxn modelId="{7C955EE9-469C-4F79-8517-D23A83ED8050}" type="presParOf" srcId="{7E08B836-6344-4AB2-A5DF-759C77ABF1A3}" destId="{682DF2C6-DA83-4F35-ABCA-0E63A5D2B6C6}" srcOrd="9" destOrd="0" presId="urn:microsoft.com/office/officeart/2005/8/layout/default"/>
    <dgm:cxn modelId="{2F2395A8-1BF9-4446-A7E9-D4FB03C1E42B}" type="presParOf" srcId="{7E08B836-6344-4AB2-A5DF-759C77ABF1A3}" destId="{62E65730-B13F-4D24-8F95-ACF38EE84B8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3A817-D462-4A43-AD7D-C3ECC4DF5D89}">
      <dsp:nvSpPr>
        <dsp:cNvPr id="0" name=""/>
        <dsp:cNvSpPr/>
      </dsp:nvSpPr>
      <dsp:spPr>
        <a:xfrm>
          <a:off x="0" y="0"/>
          <a:ext cx="2176047" cy="4528993"/>
        </a:xfrm>
        <a:prstGeom prst="roundRect">
          <a:avLst>
            <a:gd name="adj" fmla="val 10000"/>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ka-GE" sz="1700" kern="1200" dirty="0">
              <a:latin typeface="Calibri" panose="020F0502020204030204" pitchFamily="34" charset="0"/>
              <a:cs typeface="Calibri" panose="020F0502020204030204" pitchFamily="34" charset="0"/>
            </a:rPr>
            <a:t>მოსახლეობის ინტერესების მაქსიმალურად გათვალისწინება და ჩართულობა</a:t>
          </a:r>
          <a:endParaRPr lang="nb-NO" sz="1700" kern="1200" dirty="0">
            <a:latin typeface="Calibri" panose="020F0502020204030204" pitchFamily="34" charset="0"/>
            <a:cs typeface="Calibri" panose="020F0502020204030204" pitchFamily="34" charset="0"/>
          </a:endParaRPr>
        </a:p>
      </dsp:txBody>
      <dsp:txXfrm>
        <a:off x="0" y="1811597"/>
        <a:ext cx="2176047" cy="1811597"/>
      </dsp:txXfrm>
    </dsp:sp>
    <dsp:sp modelId="{62AD88D6-C7C8-42D4-A48A-D41756F5F955}">
      <dsp:nvSpPr>
        <dsp:cNvPr id="0" name=""/>
        <dsp:cNvSpPr/>
      </dsp:nvSpPr>
      <dsp:spPr>
        <a:xfrm>
          <a:off x="333946" y="271739"/>
          <a:ext cx="1508154" cy="150815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9525" cap="rnd"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80ACBB9-F216-41EB-ACCD-AA1644D56909}">
      <dsp:nvSpPr>
        <dsp:cNvPr id="0" name=""/>
        <dsp:cNvSpPr/>
      </dsp:nvSpPr>
      <dsp:spPr>
        <a:xfrm>
          <a:off x="2241329" y="0"/>
          <a:ext cx="2176047" cy="4528993"/>
        </a:xfrm>
        <a:prstGeom prst="roundRect">
          <a:avLst>
            <a:gd name="adj" fmla="val 10000"/>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ka-GE" sz="1700" kern="1200">
              <a:latin typeface="Calibri" panose="020F0502020204030204" pitchFamily="34" charset="0"/>
              <a:cs typeface="Calibri" panose="020F0502020204030204" pitchFamily="34" charset="0"/>
            </a:rPr>
            <a:t>სამეცნიერო მტკიცებულებებით ხელმძღვანელობა</a:t>
          </a:r>
          <a:endParaRPr lang="nb-NO" sz="1700" kern="1200">
            <a:latin typeface="Calibri" panose="020F0502020204030204" pitchFamily="34" charset="0"/>
            <a:cs typeface="Calibri" panose="020F0502020204030204" pitchFamily="34" charset="0"/>
          </a:endParaRPr>
        </a:p>
      </dsp:txBody>
      <dsp:txXfrm>
        <a:off x="2241329" y="1811597"/>
        <a:ext cx="2176047" cy="1811597"/>
      </dsp:txXfrm>
    </dsp:sp>
    <dsp:sp modelId="{4F6B3974-694C-449D-B080-1D68C88FC192}">
      <dsp:nvSpPr>
        <dsp:cNvPr id="0" name=""/>
        <dsp:cNvSpPr/>
      </dsp:nvSpPr>
      <dsp:spPr>
        <a:xfrm>
          <a:off x="2575275" y="271739"/>
          <a:ext cx="1508154" cy="15081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9525" cap="rnd"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275DF47-290F-4776-8BEB-E216B4E6F204}">
      <dsp:nvSpPr>
        <dsp:cNvPr id="0" name=""/>
        <dsp:cNvSpPr/>
      </dsp:nvSpPr>
      <dsp:spPr>
        <a:xfrm>
          <a:off x="4482658" y="0"/>
          <a:ext cx="2176047" cy="4528993"/>
        </a:xfrm>
        <a:prstGeom prst="roundRect">
          <a:avLst>
            <a:gd name="adj" fmla="val 10000"/>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ka-GE" sz="1700" kern="1200">
              <a:latin typeface="Calibri" panose="020F0502020204030204" pitchFamily="34" charset="0"/>
              <a:cs typeface="Calibri" panose="020F0502020204030204" pitchFamily="34" charset="0"/>
            </a:rPr>
            <a:t>სამართლიანობა და ხელმისაწვდომობა</a:t>
          </a:r>
          <a:endParaRPr lang="nb-NO" sz="1700" kern="1200">
            <a:latin typeface="Calibri" panose="020F0502020204030204" pitchFamily="34" charset="0"/>
            <a:cs typeface="Calibri" panose="020F0502020204030204" pitchFamily="34" charset="0"/>
          </a:endParaRPr>
        </a:p>
      </dsp:txBody>
      <dsp:txXfrm>
        <a:off x="4482658" y="1811597"/>
        <a:ext cx="2176047" cy="1811597"/>
      </dsp:txXfrm>
    </dsp:sp>
    <dsp:sp modelId="{F7815C46-3894-4F34-8331-73F62D5400E8}">
      <dsp:nvSpPr>
        <dsp:cNvPr id="0" name=""/>
        <dsp:cNvSpPr/>
      </dsp:nvSpPr>
      <dsp:spPr>
        <a:xfrm>
          <a:off x="4816604" y="271739"/>
          <a:ext cx="1508154" cy="150815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9525" cap="rnd"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C93C4A8-8782-44CF-B9D4-E298316D96A6}">
      <dsp:nvSpPr>
        <dsp:cNvPr id="0" name=""/>
        <dsp:cNvSpPr/>
      </dsp:nvSpPr>
      <dsp:spPr>
        <a:xfrm>
          <a:off x="6723987" y="0"/>
          <a:ext cx="2176047" cy="4528993"/>
        </a:xfrm>
        <a:prstGeom prst="roundRect">
          <a:avLst>
            <a:gd name="adj" fmla="val 10000"/>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ka-GE" sz="1700" kern="1200">
              <a:latin typeface="Calibri" panose="020F0502020204030204" pitchFamily="34" charset="0"/>
              <a:cs typeface="Calibri" panose="020F0502020204030204" pitchFamily="34" charset="0"/>
            </a:rPr>
            <a:t>გამჭირვალობა</a:t>
          </a:r>
          <a:endParaRPr lang="nb-NO" sz="1700" kern="1200">
            <a:latin typeface="Calibri" panose="020F0502020204030204" pitchFamily="34" charset="0"/>
            <a:cs typeface="Calibri" panose="020F0502020204030204" pitchFamily="34" charset="0"/>
          </a:endParaRPr>
        </a:p>
      </dsp:txBody>
      <dsp:txXfrm>
        <a:off x="6723987" y="1811597"/>
        <a:ext cx="2176047" cy="1811597"/>
      </dsp:txXfrm>
    </dsp:sp>
    <dsp:sp modelId="{26C14A6D-3906-4783-8D14-1E9D24168367}">
      <dsp:nvSpPr>
        <dsp:cNvPr id="0" name=""/>
        <dsp:cNvSpPr/>
      </dsp:nvSpPr>
      <dsp:spPr>
        <a:xfrm>
          <a:off x="7057933" y="271739"/>
          <a:ext cx="1508154" cy="150815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84000" r="-84000"/>
          </a:stretch>
        </a:blipFill>
        <a:ln w="9525" cap="rnd"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3EF054E-DFC3-47F3-B240-4679BB8EABAD}">
      <dsp:nvSpPr>
        <dsp:cNvPr id="0" name=""/>
        <dsp:cNvSpPr/>
      </dsp:nvSpPr>
      <dsp:spPr>
        <a:xfrm>
          <a:off x="8965316" y="0"/>
          <a:ext cx="2176047" cy="4528993"/>
        </a:xfrm>
        <a:prstGeom prst="roundRect">
          <a:avLst>
            <a:gd name="adj" fmla="val 10000"/>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ka-GE" sz="1700" kern="1200" dirty="0">
              <a:latin typeface="Calibri" panose="020F0502020204030204" pitchFamily="34" charset="0"/>
              <a:cs typeface="Calibri" panose="020F0502020204030204" pitchFamily="34" charset="0"/>
            </a:rPr>
            <a:t>მულტისექტორული კოორდინაცია</a:t>
          </a:r>
          <a:endParaRPr lang="nb-NO" sz="1700" kern="1200" dirty="0">
            <a:latin typeface="Calibri" panose="020F0502020204030204" pitchFamily="34" charset="0"/>
            <a:cs typeface="Calibri" panose="020F0502020204030204" pitchFamily="34" charset="0"/>
          </a:endParaRPr>
        </a:p>
      </dsp:txBody>
      <dsp:txXfrm>
        <a:off x="8965316" y="1811597"/>
        <a:ext cx="2176047" cy="1811597"/>
      </dsp:txXfrm>
    </dsp:sp>
    <dsp:sp modelId="{888E0662-2B85-4516-96E1-8D4DAAF62081}">
      <dsp:nvSpPr>
        <dsp:cNvPr id="0" name=""/>
        <dsp:cNvSpPr/>
      </dsp:nvSpPr>
      <dsp:spPr>
        <a:xfrm>
          <a:off x="9299262" y="271739"/>
          <a:ext cx="1508154" cy="150815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a:ln w="9525" cap="rnd"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2DBA9CF-6693-4F0F-A4A3-E1BEE3245B2A}">
      <dsp:nvSpPr>
        <dsp:cNvPr id="0" name=""/>
        <dsp:cNvSpPr/>
      </dsp:nvSpPr>
      <dsp:spPr>
        <a:xfrm>
          <a:off x="445654" y="3623194"/>
          <a:ext cx="10250054" cy="679348"/>
        </a:xfrm>
        <a:prstGeom prst="leftRightArrow">
          <a:avLst/>
        </a:prstGeom>
        <a:solidFill>
          <a:schemeClr val="dk1">
            <a:tint val="60000"/>
            <a:hueOff val="0"/>
            <a:satOff val="0"/>
            <a:lumOff val="0"/>
            <a:alphaOff val="0"/>
          </a:schemeClr>
        </a:soli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680FB-914E-491B-90DE-D8144EFAAFF6}">
      <dsp:nvSpPr>
        <dsp:cNvPr id="0" name=""/>
        <dsp:cNvSpPr/>
      </dsp:nvSpPr>
      <dsp:spPr>
        <a:xfrm>
          <a:off x="281827" y="0"/>
          <a:ext cx="8816675" cy="3540758"/>
        </a:xfrm>
        <a:prstGeom prst="rightArrow">
          <a:avLst/>
        </a:prstGeom>
        <a:gradFill rotWithShape="0">
          <a:gsLst>
            <a:gs pos="0">
              <a:schemeClr val="accent3">
                <a:tint val="40000"/>
                <a:hueOff val="0"/>
                <a:satOff val="0"/>
                <a:lumOff val="0"/>
                <a:alphaOff val="0"/>
                <a:tint val="96000"/>
                <a:lumMod val="104000"/>
              </a:schemeClr>
            </a:gs>
            <a:gs pos="100000">
              <a:schemeClr val="accent3">
                <a:tint val="40000"/>
                <a:hueOff val="0"/>
                <a:satOff val="0"/>
                <a:lumOff val="0"/>
                <a:alphaOff val="0"/>
                <a:shade val="98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D202C7B-5CB1-4485-8B68-02BD41081EA3}">
      <dsp:nvSpPr>
        <dsp:cNvPr id="0" name=""/>
        <dsp:cNvSpPr/>
      </dsp:nvSpPr>
      <dsp:spPr>
        <a:xfrm>
          <a:off x="436" y="1003011"/>
          <a:ext cx="2382788" cy="1534734"/>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effectLst/>
            </a:rPr>
            <a:t>3.1. </a:t>
          </a:r>
          <a:r>
            <a:rPr lang="en-US" sz="1800" b="0" kern="1200" dirty="0" err="1">
              <a:effectLst/>
            </a:rPr>
            <a:t>ლაბორატორიული</a:t>
          </a:r>
          <a:r>
            <a:rPr lang="en-US" sz="1800" b="0" kern="1200" dirty="0">
              <a:effectLst/>
            </a:rPr>
            <a:t> </a:t>
          </a:r>
          <a:r>
            <a:rPr lang="en-US" sz="1800" b="0" kern="1200" dirty="0" err="1">
              <a:effectLst/>
            </a:rPr>
            <a:t>ინფრასტრუქტურის</a:t>
          </a:r>
          <a:r>
            <a:rPr lang="en-US" sz="1800" b="0" kern="1200" dirty="0">
              <a:effectLst/>
            </a:rPr>
            <a:t> </a:t>
          </a:r>
          <a:r>
            <a:rPr lang="en-US" sz="1800" b="0" kern="1200" dirty="0" err="1">
              <a:effectLst/>
            </a:rPr>
            <a:t>განვითარება</a:t>
          </a:r>
          <a:r>
            <a:rPr lang="en-US" sz="1800" b="0" kern="1200" dirty="0">
              <a:effectLst/>
            </a:rPr>
            <a:t> </a:t>
          </a:r>
          <a:endParaRPr lang="en-US" sz="1800" b="0" kern="1200" dirty="0"/>
        </a:p>
      </dsp:txBody>
      <dsp:txXfrm>
        <a:off x="75356" y="1077931"/>
        <a:ext cx="2232948" cy="1384894"/>
      </dsp:txXfrm>
    </dsp:sp>
    <dsp:sp modelId="{088DCF45-9416-459D-9567-DF5F6A6504BF}">
      <dsp:nvSpPr>
        <dsp:cNvPr id="0" name=""/>
        <dsp:cNvSpPr/>
      </dsp:nvSpPr>
      <dsp:spPr>
        <a:xfrm>
          <a:off x="2730665" y="1062227"/>
          <a:ext cx="2236646" cy="1416303"/>
        </a:xfrm>
        <a:prstGeom prst="roundRect">
          <a:avLst/>
        </a:prstGeom>
        <a:gradFill rotWithShape="0">
          <a:gsLst>
            <a:gs pos="0">
              <a:schemeClr val="accent3">
                <a:hueOff val="901328"/>
                <a:satOff val="-2999"/>
                <a:lumOff val="-1503"/>
                <a:alphaOff val="0"/>
                <a:tint val="96000"/>
                <a:lumMod val="104000"/>
              </a:schemeClr>
            </a:gs>
            <a:gs pos="100000">
              <a:schemeClr val="accent3">
                <a:hueOff val="901328"/>
                <a:satOff val="-2999"/>
                <a:lumOff val="-150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effectLst/>
            </a:rPr>
            <a:t>3.2. </a:t>
          </a:r>
          <a:r>
            <a:rPr lang="ka-GE" sz="1800" b="0" kern="1200" dirty="0">
              <a:effectLst/>
            </a:rPr>
            <a:t>ლაბორატორიებში</a:t>
          </a:r>
          <a:r>
            <a:rPr lang="ka-GE" sz="1800" b="0" kern="1200" baseline="0" dirty="0">
              <a:effectLst/>
            </a:rPr>
            <a:t> </a:t>
          </a:r>
          <a:r>
            <a:rPr lang="en-US" sz="1800" b="0" kern="1200" dirty="0" err="1">
              <a:effectLst/>
            </a:rPr>
            <a:t>ადამიანური</a:t>
          </a:r>
          <a:r>
            <a:rPr lang="en-US" sz="1800" b="0" kern="1200" dirty="0">
              <a:effectLst/>
            </a:rPr>
            <a:t> </a:t>
          </a:r>
          <a:r>
            <a:rPr lang="en-US" sz="1800" b="0" kern="1200" dirty="0" err="1">
              <a:effectLst/>
            </a:rPr>
            <a:t>რესურსების</a:t>
          </a:r>
          <a:r>
            <a:rPr lang="en-US" sz="1800" b="0" kern="1200" dirty="0">
              <a:effectLst/>
            </a:rPr>
            <a:t> </a:t>
          </a:r>
          <a:r>
            <a:rPr lang="en-US" sz="1800" b="0" kern="1200" dirty="0" err="1">
              <a:effectLst/>
            </a:rPr>
            <a:t>განვითარება</a:t>
          </a:r>
          <a:r>
            <a:rPr lang="en-US" sz="1800" b="0" kern="1200" dirty="0">
              <a:effectLst/>
            </a:rPr>
            <a:t> </a:t>
          </a:r>
          <a:endParaRPr lang="en-US" sz="1800" b="0" kern="1200" dirty="0"/>
        </a:p>
      </dsp:txBody>
      <dsp:txXfrm>
        <a:off x="2799803" y="1131365"/>
        <a:ext cx="2098370" cy="1278027"/>
      </dsp:txXfrm>
    </dsp:sp>
    <dsp:sp modelId="{0AF83B87-A6B4-4C9D-B5D4-580AD71BB722}">
      <dsp:nvSpPr>
        <dsp:cNvPr id="0" name=""/>
        <dsp:cNvSpPr/>
      </dsp:nvSpPr>
      <dsp:spPr>
        <a:xfrm>
          <a:off x="5314752" y="1062227"/>
          <a:ext cx="2473283" cy="1416303"/>
        </a:xfrm>
        <a:prstGeom prst="roundRect">
          <a:avLst/>
        </a:prstGeom>
        <a:gradFill rotWithShape="0">
          <a:gsLst>
            <a:gs pos="0">
              <a:schemeClr val="accent3">
                <a:hueOff val="1802655"/>
                <a:satOff val="-5998"/>
                <a:lumOff val="-3006"/>
                <a:alphaOff val="0"/>
                <a:tint val="96000"/>
                <a:lumMod val="104000"/>
              </a:schemeClr>
            </a:gs>
            <a:gs pos="100000">
              <a:schemeClr val="accent3">
                <a:hueOff val="1802655"/>
                <a:satOff val="-5998"/>
                <a:lumOff val="-300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effectLst/>
            </a:rPr>
            <a:t>3.3. COVID-19-ზე </a:t>
          </a:r>
          <a:r>
            <a:rPr lang="en-US" sz="1800" b="0" kern="1200" dirty="0" err="1">
              <a:effectLst/>
            </a:rPr>
            <a:t>ლაბორატორიული</a:t>
          </a:r>
          <a:r>
            <a:rPr lang="en-US" sz="1800" b="0" kern="1200" dirty="0">
              <a:effectLst/>
            </a:rPr>
            <a:t> </a:t>
          </a:r>
          <a:r>
            <a:rPr lang="en-US" sz="1800" b="0" kern="1200" dirty="0" err="1">
              <a:effectLst/>
            </a:rPr>
            <a:t>დიაგნოსტიკის</a:t>
          </a:r>
          <a:r>
            <a:rPr lang="en-US" sz="1800" b="0" kern="1200" dirty="0">
              <a:effectLst/>
            </a:rPr>
            <a:t> </a:t>
          </a:r>
          <a:r>
            <a:rPr lang="en-US" sz="1800" b="0" kern="1200" dirty="0" err="1">
              <a:effectLst/>
            </a:rPr>
            <a:t>სერვისის</a:t>
          </a:r>
          <a:r>
            <a:rPr lang="en-US" sz="1800" b="0" kern="1200" dirty="0">
              <a:effectLst/>
            </a:rPr>
            <a:t> </a:t>
          </a:r>
          <a:r>
            <a:rPr lang="en-US" sz="1800" b="0" kern="1200" dirty="0" err="1">
              <a:effectLst/>
            </a:rPr>
            <a:t>ხარისხის</a:t>
          </a:r>
          <a:r>
            <a:rPr lang="en-US" sz="1800" b="0" kern="1200" dirty="0">
              <a:effectLst/>
            </a:rPr>
            <a:t> </a:t>
          </a:r>
          <a:r>
            <a:rPr lang="en-US" sz="1800" b="0" kern="1200" dirty="0" err="1">
              <a:effectLst/>
            </a:rPr>
            <a:t>ზედამხედველობა</a:t>
          </a:r>
          <a:endParaRPr lang="en-US" sz="1800" b="0" kern="1200" dirty="0"/>
        </a:p>
      </dsp:txBody>
      <dsp:txXfrm>
        <a:off x="5383890" y="1131365"/>
        <a:ext cx="2335007" cy="1278027"/>
      </dsp:txXfrm>
    </dsp:sp>
    <dsp:sp modelId="{1383CA16-2D14-442B-BA79-E8704726B843}">
      <dsp:nvSpPr>
        <dsp:cNvPr id="0" name=""/>
        <dsp:cNvSpPr/>
      </dsp:nvSpPr>
      <dsp:spPr>
        <a:xfrm>
          <a:off x="8135475" y="1062227"/>
          <a:ext cx="2236646" cy="1416303"/>
        </a:xfrm>
        <a:prstGeom prst="roundRect">
          <a:avLst/>
        </a:prstGeom>
        <a:gradFill rotWithShape="0">
          <a:gsLst>
            <a:gs pos="0">
              <a:schemeClr val="accent3">
                <a:hueOff val="2703983"/>
                <a:satOff val="-8997"/>
                <a:lumOff val="-4509"/>
                <a:alphaOff val="0"/>
                <a:tint val="96000"/>
                <a:lumMod val="104000"/>
              </a:schemeClr>
            </a:gs>
            <a:gs pos="100000">
              <a:schemeClr val="accent3">
                <a:hueOff val="2703983"/>
                <a:satOff val="-8997"/>
                <a:lumOff val="-450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effectLst/>
            </a:rPr>
            <a:t>3.4. COVID-19-ზე </a:t>
          </a:r>
          <a:r>
            <a:rPr lang="en-US" sz="1800" b="0" kern="1200" dirty="0" err="1">
              <a:effectLst/>
            </a:rPr>
            <a:t>ტესტირების</a:t>
          </a:r>
          <a:r>
            <a:rPr lang="en-US" sz="1800" b="0" kern="1200" dirty="0">
              <a:effectLst/>
            </a:rPr>
            <a:t> </a:t>
          </a:r>
          <a:r>
            <a:rPr lang="en-US" sz="1800" b="0" kern="1200" dirty="0" err="1">
              <a:effectLst/>
            </a:rPr>
            <a:t>გაფართოება</a:t>
          </a:r>
          <a:endParaRPr lang="en-US" sz="1800" b="0" kern="1200" dirty="0"/>
        </a:p>
      </dsp:txBody>
      <dsp:txXfrm>
        <a:off x="8204613" y="1131365"/>
        <a:ext cx="2098370" cy="1278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3E40E-A9A7-4CA6-9DF9-78BADF5100BA}">
      <dsp:nvSpPr>
        <dsp:cNvPr id="0" name=""/>
        <dsp:cNvSpPr/>
      </dsp:nvSpPr>
      <dsp:spPr>
        <a:xfrm>
          <a:off x="0" y="141109"/>
          <a:ext cx="5506323" cy="630000"/>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2A53DA-85B2-4B72-A089-CC83A386BACD}">
      <dsp:nvSpPr>
        <dsp:cNvPr id="0" name=""/>
        <dsp:cNvSpPr/>
      </dsp:nvSpPr>
      <dsp:spPr>
        <a:xfrm>
          <a:off x="262141" y="155355"/>
          <a:ext cx="5242831" cy="510142"/>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688" tIns="0" rIns="145688" bIns="0" numCol="1" spcCol="1270" anchor="ctr" anchorCtr="0">
          <a:noAutofit/>
        </a:bodyPr>
        <a:lstStyle/>
        <a:p>
          <a:pPr marL="0" lvl="0" indent="0" algn="l" defTabSz="800100">
            <a:lnSpc>
              <a:spcPct val="90000"/>
            </a:lnSpc>
            <a:spcBef>
              <a:spcPct val="0"/>
            </a:spcBef>
            <a:spcAft>
              <a:spcPct val="35000"/>
            </a:spcAft>
            <a:buNone/>
          </a:pPr>
          <a:r>
            <a:rPr lang="en-US" sz="1800" kern="1200" dirty="0" err="1">
              <a:solidFill>
                <a:schemeClr val="tx1"/>
              </a:solidFill>
              <a:latin typeface="Calibri" panose="020F0502020204030204" pitchFamily="34" charset="0"/>
              <a:cs typeface="Calibri" panose="020F0502020204030204" pitchFamily="34" charset="0"/>
            </a:rPr>
            <a:t>ამოქმედდა</a:t>
          </a:r>
          <a:r>
            <a:rPr lang="en-US" sz="1800" kern="1200" dirty="0">
              <a:solidFill>
                <a:schemeClr val="tx1"/>
              </a:solidFill>
              <a:latin typeface="Calibri" panose="020F0502020204030204" pitchFamily="34" charset="0"/>
              <a:cs typeface="Calibri" panose="020F0502020204030204" pitchFamily="34" charset="0"/>
            </a:rPr>
            <a:t> </a:t>
          </a:r>
          <a:r>
            <a:rPr lang="en-US" sz="1800" b="1" kern="1200" dirty="0">
              <a:solidFill>
                <a:schemeClr val="accent1">
                  <a:lumMod val="75000"/>
                </a:schemeClr>
              </a:solidFill>
              <a:latin typeface="Calibri" panose="020F0502020204030204" pitchFamily="34" charset="0"/>
              <a:cs typeface="Calibri" panose="020F0502020204030204" pitchFamily="34" charset="0"/>
            </a:rPr>
            <a:t>150 </a:t>
          </a:r>
          <a:r>
            <a:rPr lang="en-US" sz="1800" kern="1200" dirty="0" err="1">
              <a:solidFill>
                <a:schemeClr val="tx1"/>
              </a:solidFill>
              <a:latin typeface="Calibri" panose="020F0502020204030204" pitchFamily="34" charset="0"/>
              <a:cs typeface="Calibri" panose="020F0502020204030204" pitchFamily="34" charset="0"/>
            </a:rPr>
            <a:t>დამატებითი</a:t>
          </a:r>
          <a:r>
            <a:rPr lang="en-US" sz="1800" kern="1200" dirty="0">
              <a:solidFill>
                <a:schemeClr val="tx1"/>
              </a:solidFill>
              <a:latin typeface="Calibri" panose="020F0502020204030204" pitchFamily="34" charset="0"/>
              <a:cs typeface="Calibri" panose="020F0502020204030204" pitchFamily="34" charset="0"/>
            </a:rPr>
            <a:t> </a:t>
          </a:r>
          <a:r>
            <a:rPr lang="en-US" sz="1800" kern="1200" dirty="0" err="1">
              <a:solidFill>
                <a:schemeClr val="tx1"/>
              </a:solidFill>
              <a:latin typeface="Calibri" panose="020F0502020204030204" pitchFamily="34" charset="0"/>
              <a:cs typeface="Calibri" panose="020F0502020204030204" pitchFamily="34" charset="0"/>
            </a:rPr>
            <a:t>ინტენსიური</a:t>
          </a:r>
          <a:r>
            <a:rPr lang="en-US" sz="1800" kern="1200" dirty="0">
              <a:solidFill>
                <a:schemeClr val="tx1"/>
              </a:solidFill>
              <a:latin typeface="Calibri" panose="020F0502020204030204" pitchFamily="34" charset="0"/>
              <a:cs typeface="Calibri" panose="020F0502020204030204" pitchFamily="34" charset="0"/>
            </a:rPr>
            <a:t> </a:t>
          </a:r>
          <a:r>
            <a:rPr lang="en-US" sz="1800" kern="1200" dirty="0" err="1">
              <a:solidFill>
                <a:schemeClr val="tx1"/>
              </a:solidFill>
              <a:latin typeface="Calibri" panose="020F0502020204030204" pitchFamily="34" charset="0"/>
              <a:cs typeface="Calibri" panose="020F0502020204030204" pitchFamily="34" charset="0"/>
            </a:rPr>
            <a:t>მოვლის</a:t>
          </a:r>
          <a:r>
            <a:rPr lang="en-US" sz="1800" kern="1200" dirty="0">
              <a:solidFill>
                <a:schemeClr val="tx1"/>
              </a:solidFill>
              <a:latin typeface="Calibri" panose="020F0502020204030204" pitchFamily="34" charset="0"/>
              <a:cs typeface="Calibri" panose="020F0502020204030204" pitchFamily="34" charset="0"/>
            </a:rPr>
            <a:t> </a:t>
          </a:r>
          <a:r>
            <a:rPr lang="en-US" sz="1800" kern="1200" dirty="0" err="1">
              <a:solidFill>
                <a:schemeClr val="tx1"/>
              </a:solidFill>
              <a:latin typeface="Calibri" panose="020F0502020204030204" pitchFamily="34" charset="0"/>
              <a:cs typeface="Calibri" panose="020F0502020204030204" pitchFamily="34" charset="0"/>
            </a:rPr>
            <a:t>საწოლი</a:t>
          </a:r>
          <a:endParaRPr lang="en-US" sz="1800" kern="1200" dirty="0"/>
        </a:p>
      </dsp:txBody>
      <dsp:txXfrm>
        <a:off x="287044" y="180258"/>
        <a:ext cx="5193025" cy="460336"/>
      </dsp:txXfrm>
    </dsp:sp>
    <dsp:sp modelId="{4C58BE1A-429A-42B8-B5D2-A82AEBD1A3BD}">
      <dsp:nvSpPr>
        <dsp:cNvPr id="0" name=""/>
        <dsp:cNvSpPr/>
      </dsp:nvSpPr>
      <dsp:spPr>
        <a:xfrm>
          <a:off x="0" y="1144213"/>
          <a:ext cx="5506323" cy="630000"/>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37D20-0AE9-4D8E-AA30-7533B58A0529}">
      <dsp:nvSpPr>
        <dsp:cNvPr id="0" name=""/>
        <dsp:cNvSpPr/>
      </dsp:nvSpPr>
      <dsp:spPr>
        <a:xfrm>
          <a:off x="228768" y="906089"/>
          <a:ext cx="5242831" cy="73800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688" tIns="0" rIns="145688"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accent1">
                  <a:lumMod val="75000"/>
                </a:schemeClr>
              </a:solidFill>
              <a:latin typeface="Calibri" panose="020F0502020204030204" pitchFamily="34" charset="0"/>
              <a:cs typeface="Calibri" panose="020F0502020204030204" pitchFamily="34" charset="0"/>
            </a:rPr>
            <a:t>50</a:t>
          </a:r>
          <a:r>
            <a:rPr lang="en-US" sz="1800" kern="1200" dirty="0">
              <a:solidFill>
                <a:schemeClr val="tx1"/>
              </a:solidFill>
              <a:latin typeface="Calibri" panose="020F0502020204030204" pitchFamily="34" charset="0"/>
              <a:cs typeface="Calibri" panose="020F0502020204030204" pitchFamily="34" charset="0"/>
            </a:rPr>
            <a:t> </a:t>
          </a:r>
          <a:r>
            <a:rPr lang="en-US" sz="1800" kern="1200" dirty="0" err="1">
              <a:solidFill>
                <a:schemeClr val="tx1"/>
              </a:solidFill>
              <a:latin typeface="Calibri" panose="020F0502020204030204" pitchFamily="34" charset="0"/>
              <a:cs typeface="Calibri" panose="020F0502020204030204" pitchFamily="34" charset="0"/>
            </a:rPr>
            <a:t>სასწრაფო</a:t>
          </a:r>
          <a:r>
            <a:rPr lang="en-US" sz="1800" kern="1200" dirty="0">
              <a:solidFill>
                <a:schemeClr val="tx1"/>
              </a:solidFill>
              <a:latin typeface="Calibri" panose="020F0502020204030204" pitchFamily="34" charset="0"/>
              <a:cs typeface="Calibri" panose="020F0502020204030204" pitchFamily="34" charset="0"/>
            </a:rPr>
            <a:t> </a:t>
          </a:r>
          <a:r>
            <a:rPr lang="en-US" sz="1800" kern="1200" dirty="0" err="1">
              <a:solidFill>
                <a:schemeClr val="tx1"/>
              </a:solidFill>
              <a:latin typeface="Calibri" panose="020F0502020204030204" pitchFamily="34" charset="0"/>
              <a:cs typeface="Calibri" panose="020F0502020204030204" pitchFamily="34" charset="0"/>
            </a:rPr>
            <a:t>დახმარების</a:t>
          </a:r>
          <a:r>
            <a:rPr lang="en-US" sz="1800" kern="1200" dirty="0">
              <a:solidFill>
                <a:schemeClr val="tx1"/>
              </a:solidFill>
              <a:latin typeface="Calibri" panose="020F0502020204030204" pitchFamily="34" charset="0"/>
              <a:cs typeface="Calibri" panose="020F0502020204030204" pitchFamily="34" charset="0"/>
            </a:rPr>
            <a:t> </a:t>
          </a:r>
          <a:r>
            <a:rPr lang="en-US" sz="1800" kern="1200" dirty="0" err="1">
              <a:solidFill>
                <a:schemeClr val="tx1"/>
              </a:solidFill>
              <a:latin typeface="Calibri" panose="020F0502020204030204" pitchFamily="34" charset="0"/>
              <a:cs typeface="Calibri" panose="020F0502020204030204" pitchFamily="34" charset="0"/>
            </a:rPr>
            <a:t>ავტომობილი</a:t>
          </a:r>
          <a:r>
            <a:rPr lang="en-US" sz="1800" kern="1200" dirty="0">
              <a:solidFill>
                <a:schemeClr val="tx1"/>
              </a:solidFill>
              <a:latin typeface="Calibri" panose="020F0502020204030204" pitchFamily="34" charset="0"/>
              <a:cs typeface="Calibri" panose="020F0502020204030204" pitchFamily="34" charset="0"/>
            </a:rPr>
            <a:t>, </a:t>
          </a:r>
          <a:r>
            <a:rPr lang="en-US" sz="1800" kern="1200" dirty="0" err="1">
              <a:solidFill>
                <a:schemeClr val="tx1"/>
              </a:solidFill>
              <a:latin typeface="Calibri" panose="020F0502020204030204" pitchFamily="34" charset="0"/>
              <a:cs typeface="Calibri" panose="020F0502020204030204" pitchFamily="34" charset="0"/>
            </a:rPr>
            <a:t>გადაუდებელი</a:t>
          </a:r>
          <a:r>
            <a:rPr lang="en-US" sz="1800" kern="1200" dirty="0">
              <a:solidFill>
                <a:schemeClr val="tx1"/>
              </a:solidFill>
              <a:latin typeface="Calibri" panose="020F0502020204030204" pitchFamily="34" charset="0"/>
              <a:cs typeface="Calibri" panose="020F0502020204030204" pitchFamily="34" charset="0"/>
            </a:rPr>
            <a:t> </a:t>
          </a:r>
          <a:r>
            <a:rPr lang="en-US" sz="1800" kern="1200" dirty="0" err="1">
              <a:solidFill>
                <a:schemeClr val="tx1"/>
              </a:solidFill>
              <a:latin typeface="Calibri" panose="020F0502020204030204" pitchFamily="34" charset="0"/>
              <a:cs typeface="Calibri" panose="020F0502020204030204" pitchFamily="34" charset="0"/>
            </a:rPr>
            <a:t>დახმარების</a:t>
          </a:r>
          <a:r>
            <a:rPr lang="en-US" sz="1800" kern="1200" dirty="0">
              <a:solidFill>
                <a:schemeClr val="tx1"/>
              </a:solidFill>
              <a:latin typeface="Calibri" panose="020F0502020204030204" pitchFamily="34" charset="0"/>
              <a:cs typeface="Calibri" panose="020F0502020204030204" pitchFamily="34" charset="0"/>
            </a:rPr>
            <a:t> </a:t>
          </a:r>
          <a:r>
            <a:rPr lang="en-US" sz="1800" kern="1200" dirty="0" err="1">
              <a:solidFill>
                <a:schemeClr val="tx1"/>
              </a:solidFill>
              <a:latin typeface="Calibri" panose="020F0502020204030204" pitchFamily="34" charset="0"/>
              <a:cs typeface="Calibri" panose="020F0502020204030204" pitchFamily="34" charset="0"/>
            </a:rPr>
            <a:t>ინვენტარი</a:t>
          </a:r>
          <a:endParaRPr lang="en-US" sz="1800" kern="1200" dirty="0"/>
        </a:p>
      </dsp:txBody>
      <dsp:txXfrm>
        <a:off x="264794" y="942115"/>
        <a:ext cx="5170779" cy="665948"/>
      </dsp:txXfrm>
    </dsp:sp>
    <dsp:sp modelId="{9BC52438-9D40-4AA8-AE98-A4226791BB49}">
      <dsp:nvSpPr>
        <dsp:cNvPr id="0" name=""/>
        <dsp:cNvSpPr/>
      </dsp:nvSpPr>
      <dsp:spPr>
        <a:xfrm>
          <a:off x="0" y="2155060"/>
          <a:ext cx="5506323" cy="630000"/>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6EB1ED-FB42-4476-9544-D574AE65A28D}">
      <dsp:nvSpPr>
        <dsp:cNvPr id="0" name=""/>
        <dsp:cNvSpPr/>
      </dsp:nvSpPr>
      <dsp:spPr>
        <a:xfrm>
          <a:off x="263491" y="1953574"/>
          <a:ext cx="5242831" cy="73800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688" tIns="0" rIns="145688" bIns="0" numCol="1" spcCol="1270" anchor="ctr" anchorCtr="0">
          <a:noAutofit/>
        </a:bodyPr>
        <a:lstStyle/>
        <a:p>
          <a:pPr marL="0" lvl="0" indent="0" algn="l" defTabSz="800100">
            <a:lnSpc>
              <a:spcPct val="90000"/>
            </a:lnSpc>
            <a:spcBef>
              <a:spcPct val="0"/>
            </a:spcBef>
            <a:spcAft>
              <a:spcPct val="35000"/>
            </a:spcAft>
            <a:buNone/>
          </a:pPr>
          <a:r>
            <a:rPr lang="en-US" sz="1800" kern="1200" dirty="0" err="1">
              <a:solidFill>
                <a:schemeClr val="tx1"/>
              </a:solidFill>
              <a:latin typeface="Calibri" panose="020F0502020204030204" pitchFamily="34" charset="0"/>
              <a:cs typeface="Calibri" panose="020F0502020204030204" pitchFamily="34" charset="0"/>
            </a:rPr>
            <a:t>ჰოსპიტალური</a:t>
          </a:r>
          <a:r>
            <a:rPr lang="en-US" sz="1800" kern="1200" dirty="0">
              <a:solidFill>
                <a:schemeClr val="tx1"/>
              </a:solidFill>
              <a:latin typeface="Calibri" panose="020F0502020204030204" pitchFamily="34" charset="0"/>
              <a:cs typeface="Calibri" panose="020F0502020204030204" pitchFamily="34" charset="0"/>
            </a:rPr>
            <a:t> </a:t>
          </a:r>
          <a:r>
            <a:rPr lang="en-US" sz="1800" kern="1200" dirty="0" err="1">
              <a:solidFill>
                <a:schemeClr val="tx1"/>
              </a:solidFill>
              <a:latin typeface="Calibri" panose="020F0502020204030204" pitchFamily="34" charset="0"/>
              <a:cs typeface="Calibri" panose="020F0502020204030204" pitchFamily="34" charset="0"/>
            </a:rPr>
            <a:t>საწოლფონდის</a:t>
          </a:r>
          <a:r>
            <a:rPr lang="en-US" sz="1800" kern="1200" dirty="0">
              <a:solidFill>
                <a:schemeClr val="tx1"/>
              </a:solidFill>
              <a:latin typeface="Calibri" panose="020F0502020204030204" pitchFamily="34" charset="0"/>
              <a:cs typeface="Calibri" panose="020F0502020204030204" pitchFamily="34" charset="0"/>
            </a:rPr>
            <a:t> </a:t>
          </a:r>
          <a:r>
            <a:rPr lang="en-US" sz="1800" kern="1200" dirty="0" err="1">
              <a:solidFill>
                <a:schemeClr val="tx1"/>
              </a:solidFill>
              <a:latin typeface="Calibri" panose="020F0502020204030204" pitchFamily="34" charset="0"/>
              <a:cs typeface="Calibri" panose="020F0502020204030204" pitchFamily="34" charset="0"/>
            </a:rPr>
            <a:t>მობილიზება</a:t>
          </a:r>
          <a:r>
            <a:rPr lang="en-US" sz="1800" kern="1200" dirty="0">
              <a:solidFill>
                <a:schemeClr val="tx1"/>
              </a:solidFill>
              <a:latin typeface="Calibri" panose="020F0502020204030204" pitchFamily="34" charset="0"/>
              <a:cs typeface="Calibri" panose="020F0502020204030204" pitchFamily="34" charset="0"/>
            </a:rPr>
            <a:t> </a:t>
          </a:r>
          <a:r>
            <a:rPr lang="en-US" sz="1800" kern="1200" dirty="0" err="1">
              <a:solidFill>
                <a:schemeClr val="tx1"/>
              </a:solidFill>
              <a:latin typeface="Calibri" panose="020F0502020204030204" pitchFamily="34" charset="0"/>
              <a:cs typeface="Calibri" panose="020F0502020204030204" pitchFamily="34" charset="0"/>
            </a:rPr>
            <a:t>ხორციელდება</a:t>
          </a:r>
          <a:r>
            <a:rPr lang="en-US" sz="1800" kern="1200" dirty="0">
              <a:solidFill>
                <a:schemeClr val="tx1"/>
              </a:solidFill>
              <a:latin typeface="Calibri" panose="020F0502020204030204" pitchFamily="34" charset="0"/>
              <a:cs typeface="Calibri" panose="020F0502020204030204" pitchFamily="34" charset="0"/>
            </a:rPr>
            <a:t> </a:t>
          </a:r>
          <a:r>
            <a:rPr lang="ka-GE" sz="1800" kern="1200" dirty="0">
              <a:solidFill>
                <a:schemeClr val="tx1"/>
              </a:solidFill>
              <a:latin typeface="Calibri" panose="020F0502020204030204" pitchFamily="34" charset="0"/>
              <a:cs typeface="Calibri" panose="020F0502020204030204" pitchFamily="34" charset="0"/>
            </a:rPr>
            <a:t>საჭიროებების მიხედვით</a:t>
          </a:r>
          <a:endParaRPr lang="en-US" sz="1800" kern="1200" dirty="0"/>
        </a:p>
      </dsp:txBody>
      <dsp:txXfrm>
        <a:off x="299517" y="1989600"/>
        <a:ext cx="5170779" cy="665948"/>
      </dsp:txXfrm>
    </dsp:sp>
    <dsp:sp modelId="{3FDFA572-C1B0-4DF4-A63C-9E58DC023323}">
      <dsp:nvSpPr>
        <dsp:cNvPr id="0" name=""/>
        <dsp:cNvSpPr/>
      </dsp:nvSpPr>
      <dsp:spPr>
        <a:xfrm>
          <a:off x="0" y="3193792"/>
          <a:ext cx="5506323" cy="630000"/>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1852D7-456F-4E5E-BD7B-E362B7D50AC9}">
      <dsp:nvSpPr>
        <dsp:cNvPr id="0" name=""/>
        <dsp:cNvSpPr/>
      </dsp:nvSpPr>
      <dsp:spPr>
        <a:xfrm>
          <a:off x="263491" y="2939332"/>
          <a:ext cx="5242831" cy="73800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688" tIns="0" rIns="145688" bIns="0" numCol="1" spcCol="1270" anchor="ctr" anchorCtr="0">
          <a:noAutofit/>
        </a:bodyPr>
        <a:lstStyle/>
        <a:p>
          <a:pPr marL="0" lvl="0" indent="0" algn="l" defTabSz="800100">
            <a:lnSpc>
              <a:spcPct val="90000"/>
            </a:lnSpc>
            <a:spcBef>
              <a:spcPct val="0"/>
            </a:spcBef>
            <a:spcAft>
              <a:spcPct val="35000"/>
            </a:spcAft>
            <a:buNone/>
          </a:pPr>
          <a:r>
            <a:rPr lang="ka-GE" sz="1800" kern="1200" dirty="0">
              <a:solidFill>
                <a:schemeClr val="tx1"/>
              </a:solidFill>
              <a:latin typeface="Calibri" panose="020F0502020204030204" pitchFamily="34" charset="0"/>
              <a:ea typeface="+mn-lt"/>
              <a:cs typeface="Calibri" panose="020F0502020204030204" pitchFamily="34" charset="0"/>
            </a:rPr>
            <a:t>ინტენსიური მოვლის ჰოსპიტალური საწოლების რაოდენობა </a:t>
          </a:r>
          <a:r>
            <a:rPr lang="ka-GE" sz="1800" b="1" kern="1200" dirty="0">
              <a:solidFill>
                <a:schemeClr val="accent1">
                  <a:lumMod val="75000"/>
                </a:schemeClr>
              </a:solidFill>
              <a:latin typeface="Calibri" panose="020F0502020204030204" pitchFamily="34" charset="0"/>
              <a:ea typeface="+mn-lt"/>
              <a:cs typeface="Calibri" panose="020F0502020204030204" pitchFamily="34" charset="0"/>
            </a:rPr>
            <a:t>5.8 / </a:t>
          </a:r>
          <a:r>
            <a:rPr lang="ka-GE" sz="1800" b="0" kern="1200" dirty="0">
              <a:solidFill>
                <a:schemeClr val="accent1">
                  <a:lumMod val="75000"/>
                </a:schemeClr>
              </a:solidFill>
              <a:latin typeface="Calibri" panose="020F0502020204030204" pitchFamily="34" charset="0"/>
              <a:ea typeface="+mn-lt"/>
              <a:cs typeface="Calibri" panose="020F0502020204030204" pitchFamily="34" charset="0"/>
            </a:rPr>
            <a:t>10 000 </a:t>
          </a:r>
          <a:r>
            <a:rPr lang="ka-GE" sz="1800" kern="1200" dirty="0">
              <a:solidFill>
                <a:schemeClr val="accent1">
                  <a:lumMod val="75000"/>
                </a:schemeClr>
              </a:solidFill>
              <a:latin typeface="Calibri" panose="020F0502020204030204" pitchFamily="34" charset="0"/>
              <a:ea typeface="+mn-lt"/>
              <a:cs typeface="Calibri" panose="020F0502020204030204" pitchFamily="34" charset="0"/>
            </a:rPr>
            <a:t>მოსახლეზე</a:t>
          </a:r>
          <a:endParaRPr lang="en-US" sz="1800" kern="1200" dirty="0">
            <a:solidFill>
              <a:schemeClr val="accent1">
                <a:lumMod val="75000"/>
              </a:schemeClr>
            </a:solidFill>
          </a:endParaRPr>
        </a:p>
      </dsp:txBody>
      <dsp:txXfrm>
        <a:off x="299517" y="2975358"/>
        <a:ext cx="5170779" cy="665948"/>
      </dsp:txXfrm>
    </dsp:sp>
    <dsp:sp modelId="{BEE417CF-7E81-4C62-A0B7-D1654774D9E0}">
      <dsp:nvSpPr>
        <dsp:cNvPr id="0" name=""/>
        <dsp:cNvSpPr/>
      </dsp:nvSpPr>
      <dsp:spPr>
        <a:xfrm>
          <a:off x="0" y="4144116"/>
          <a:ext cx="5506323" cy="630000"/>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9706AE-8D91-4D6D-B3BA-76C32235E949}">
      <dsp:nvSpPr>
        <dsp:cNvPr id="0" name=""/>
        <dsp:cNvSpPr/>
      </dsp:nvSpPr>
      <dsp:spPr>
        <a:xfrm>
          <a:off x="263491" y="3947215"/>
          <a:ext cx="5242831" cy="73800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688" tIns="0" rIns="145688" bIns="0" numCol="1" spcCol="1270" anchor="ctr" anchorCtr="0">
          <a:noAutofit/>
        </a:bodyPr>
        <a:lstStyle/>
        <a:p>
          <a:pPr marL="0" lvl="0" indent="0" algn="l" defTabSz="800100">
            <a:lnSpc>
              <a:spcPct val="90000"/>
            </a:lnSpc>
            <a:spcBef>
              <a:spcPct val="0"/>
            </a:spcBef>
            <a:spcAft>
              <a:spcPct val="35000"/>
            </a:spcAft>
            <a:buNone/>
          </a:pPr>
          <a:r>
            <a:rPr lang="ka-GE" sz="1800" kern="1200" dirty="0">
              <a:solidFill>
                <a:schemeClr val="tx1"/>
              </a:solidFill>
              <a:latin typeface="Calibri" panose="020F0502020204030204" pitchFamily="34" charset="0"/>
              <a:ea typeface="+mn-lt"/>
              <a:cs typeface="Calibri" panose="020F0502020204030204" pitchFamily="34" charset="0"/>
            </a:rPr>
            <a:t>ჰოსპიტლების </a:t>
          </a:r>
          <a:r>
            <a:rPr lang="ka-GE" sz="1800" b="1" kern="1200" dirty="0">
              <a:solidFill>
                <a:schemeClr val="accent1">
                  <a:lumMod val="75000"/>
                </a:schemeClr>
              </a:solidFill>
              <a:latin typeface="Calibri" panose="020F0502020204030204" pitchFamily="34" charset="0"/>
              <a:ea typeface="+mn-lt"/>
              <a:cs typeface="Calibri" panose="020F0502020204030204" pitchFamily="34" charset="0"/>
            </a:rPr>
            <a:t>95%</a:t>
          </a:r>
          <a:r>
            <a:rPr lang="ka-GE" sz="1800" kern="1200" dirty="0">
              <a:solidFill>
                <a:schemeClr val="tx1"/>
              </a:solidFill>
              <a:latin typeface="Calibri" panose="020F0502020204030204" pitchFamily="34" charset="0"/>
              <a:ea typeface="+mn-lt"/>
              <a:cs typeface="Calibri" panose="020F0502020204030204" pitchFamily="34" charset="0"/>
            </a:rPr>
            <a:t> აკმაყოფილებს ნოზოკომიური ინფექციების კონტროლის მოთხოვნებს</a:t>
          </a:r>
          <a:endParaRPr lang="en-US" sz="1800" kern="1200" dirty="0"/>
        </a:p>
      </dsp:txBody>
      <dsp:txXfrm>
        <a:off x="299517" y="3983241"/>
        <a:ext cx="5170779"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51557-55FE-45CC-9577-6A0F384A050C}">
      <dsp:nvSpPr>
        <dsp:cNvPr id="0" name=""/>
        <dsp:cNvSpPr/>
      </dsp:nvSpPr>
      <dsp:spPr>
        <a:xfrm>
          <a:off x="1772634" y="212102"/>
          <a:ext cx="4117787" cy="1286808"/>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1598" tIns="76200" rIns="76200" bIns="76200" numCol="1" spcCol="1270" anchor="ctr" anchorCtr="0">
          <a:noAutofit/>
        </a:bodyPr>
        <a:lstStyle/>
        <a:p>
          <a:pPr marL="0" lvl="0" indent="0" algn="l" defTabSz="889000" rtl="0">
            <a:lnSpc>
              <a:spcPct val="90000"/>
            </a:lnSpc>
            <a:spcBef>
              <a:spcPct val="0"/>
            </a:spcBef>
            <a:spcAft>
              <a:spcPct val="35000"/>
            </a:spcAft>
            <a:buNone/>
          </a:pPr>
          <a:r>
            <a:rPr lang="ka-GE" sz="2000" kern="1200">
              <a:latin typeface="Calibri" panose="020F0502020204030204" pitchFamily="34" charset="0"/>
              <a:cs typeface="Calibri" panose="020F0502020204030204" pitchFamily="34" charset="0"/>
            </a:rPr>
            <a:t>მხარდამჭერი კვლევები</a:t>
          </a:r>
          <a:endParaRPr lang="nb-NO" sz="2000" kern="1200">
            <a:latin typeface="Calibri" panose="020F0502020204030204" pitchFamily="34" charset="0"/>
            <a:cs typeface="Calibri" panose="020F0502020204030204" pitchFamily="34" charset="0"/>
          </a:endParaRPr>
        </a:p>
      </dsp:txBody>
      <dsp:txXfrm>
        <a:off x="1772634" y="212102"/>
        <a:ext cx="4117787" cy="1286808"/>
      </dsp:txXfrm>
    </dsp:sp>
    <dsp:sp modelId="{6EC2E55B-EF9B-43C8-9FBB-04F2C4B7D4B4}">
      <dsp:nvSpPr>
        <dsp:cNvPr id="0" name=""/>
        <dsp:cNvSpPr/>
      </dsp:nvSpPr>
      <dsp:spPr>
        <a:xfrm>
          <a:off x="1601059" y="26230"/>
          <a:ext cx="900765" cy="135114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0" r="-7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E92C4-04C4-4E39-A472-A49545F50B52}">
      <dsp:nvSpPr>
        <dsp:cNvPr id="0" name=""/>
        <dsp:cNvSpPr/>
      </dsp:nvSpPr>
      <dsp:spPr>
        <a:xfrm>
          <a:off x="6233006" y="212102"/>
          <a:ext cx="4117787" cy="1286808"/>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1598" tIns="76200" rIns="76200" bIns="76200" numCol="1" spcCol="1270" anchor="ctr" anchorCtr="0">
          <a:noAutofit/>
        </a:bodyPr>
        <a:lstStyle/>
        <a:p>
          <a:pPr marL="0" lvl="0" indent="0" algn="l" defTabSz="889000" rtl="0">
            <a:lnSpc>
              <a:spcPct val="90000"/>
            </a:lnSpc>
            <a:spcBef>
              <a:spcPct val="0"/>
            </a:spcBef>
            <a:spcAft>
              <a:spcPct val="35000"/>
            </a:spcAft>
            <a:buNone/>
          </a:pPr>
          <a:r>
            <a:rPr lang="ka-GE" sz="2000" kern="1200" dirty="0">
              <a:latin typeface="Calibri" panose="020F0502020204030204" pitchFamily="34" charset="0"/>
              <a:cs typeface="Calibri" panose="020F0502020204030204" pitchFamily="34" charset="0"/>
            </a:rPr>
            <a:t>ლოგისტიკა, შესყიდვა და მარაგები</a:t>
          </a:r>
          <a:endParaRPr lang="nb-NO" sz="2000" kern="1200" dirty="0">
            <a:latin typeface="Calibri" panose="020F0502020204030204" pitchFamily="34" charset="0"/>
            <a:cs typeface="Calibri" panose="020F0502020204030204" pitchFamily="34" charset="0"/>
          </a:endParaRPr>
        </a:p>
      </dsp:txBody>
      <dsp:txXfrm>
        <a:off x="6233006" y="212102"/>
        <a:ext cx="4117787" cy="1286808"/>
      </dsp:txXfrm>
    </dsp:sp>
    <dsp:sp modelId="{477E7F27-1DCF-4192-869B-E63254F5B0DE}">
      <dsp:nvSpPr>
        <dsp:cNvPr id="0" name=""/>
        <dsp:cNvSpPr/>
      </dsp:nvSpPr>
      <dsp:spPr>
        <a:xfrm>
          <a:off x="6061432" y="26230"/>
          <a:ext cx="900765" cy="135114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2000" r="-4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63DF28-8645-4FD8-AA19-6FB4ABB5BA98}">
      <dsp:nvSpPr>
        <dsp:cNvPr id="0" name=""/>
        <dsp:cNvSpPr/>
      </dsp:nvSpPr>
      <dsp:spPr>
        <a:xfrm>
          <a:off x="1772634" y="1832051"/>
          <a:ext cx="4117787" cy="1286808"/>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1598" tIns="76200" rIns="76200" bIns="76200" numCol="1" spcCol="1270" anchor="ctr" anchorCtr="0">
          <a:noAutofit/>
        </a:bodyPr>
        <a:lstStyle/>
        <a:p>
          <a:pPr marL="0" lvl="0" indent="0" algn="l" defTabSz="889000" rtl="0">
            <a:lnSpc>
              <a:spcPct val="90000"/>
            </a:lnSpc>
            <a:spcBef>
              <a:spcPct val="0"/>
            </a:spcBef>
            <a:spcAft>
              <a:spcPct val="35000"/>
            </a:spcAft>
            <a:buNone/>
          </a:pPr>
          <a:r>
            <a:rPr lang="ka-GE" sz="2000" kern="1200" dirty="0">
              <a:latin typeface="Calibri" panose="020F0502020204030204" pitchFamily="34" charset="0"/>
              <a:cs typeface="Calibri" panose="020F0502020204030204" pitchFamily="34" charset="0"/>
            </a:rPr>
            <a:t>საინფორმაციო ტექნოლოგიები და ინოვაციები</a:t>
          </a:r>
          <a:endParaRPr lang="nb-NO" sz="2000" kern="1200" dirty="0">
            <a:latin typeface="Calibri" panose="020F0502020204030204" pitchFamily="34" charset="0"/>
            <a:cs typeface="Calibri" panose="020F0502020204030204" pitchFamily="34" charset="0"/>
          </a:endParaRPr>
        </a:p>
      </dsp:txBody>
      <dsp:txXfrm>
        <a:off x="1772634" y="1832051"/>
        <a:ext cx="4117787" cy="1286808"/>
      </dsp:txXfrm>
    </dsp:sp>
    <dsp:sp modelId="{11CA546B-E89A-4B0B-A59B-DF54C459FA07}">
      <dsp:nvSpPr>
        <dsp:cNvPr id="0" name=""/>
        <dsp:cNvSpPr/>
      </dsp:nvSpPr>
      <dsp:spPr>
        <a:xfrm>
          <a:off x="1601059" y="1646179"/>
          <a:ext cx="900765" cy="135114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BC99B6-EFFC-43B4-A05B-C5B35C15473E}">
      <dsp:nvSpPr>
        <dsp:cNvPr id="0" name=""/>
        <dsp:cNvSpPr/>
      </dsp:nvSpPr>
      <dsp:spPr>
        <a:xfrm>
          <a:off x="6233006" y="1832051"/>
          <a:ext cx="4117787" cy="1286808"/>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1598" tIns="76200" rIns="76200" bIns="76200" numCol="1" spcCol="1270" anchor="ctr" anchorCtr="0">
          <a:noAutofit/>
        </a:bodyPr>
        <a:lstStyle/>
        <a:p>
          <a:pPr marL="0" lvl="0" indent="0" algn="l" defTabSz="889000" rtl="0">
            <a:lnSpc>
              <a:spcPct val="90000"/>
            </a:lnSpc>
            <a:spcBef>
              <a:spcPct val="0"/>
            </a:spcBef>
            <a:spcAft>
              <a:spcPct val="35000"/>
            </a:spcAft>
            <a:buNone/>
          </a:pPr>
          <a:r>
            <a:rPr lang="ka-GE" sz="2000" kern="1200" dirty="0">
              <a:latin typeface="Calibri" panose="020F0502020204030204" pitchFamily="34" charset="0"/>
              <a:cs typeface="Calibri" panose="020F0502020204030204" pitchFamily="34" charset="0"/>
            </a:rPr>
            <a:t>მულტისექტორული თანამშრომლობა</a:t>
          </a:r>
          <a:endParaRPr lang="nb-NO" sz="2000" kern="1200" dirty="0">
            <a:latin typeface="Calibri" panose="020F0502020204030204" pitchFamily="34" charset="0"/>
            <a:cs typeface="Calibri" panose="020F0502020204030204" pitchFamily="34" charset="0"/>
          </a:endParaRPr>
        </a:p>
      </dsp:txBody>
      <dsp:txXfrm>
        <a:off x="6233006" y="1832051"/>
        <a:ext cx="4117787" cy="1286808"/>
      </dsp:txXfrm>
    </dsp:sp>
    <dsp:sp modelId="{979F626F-3312-490B-95C6-1662C889FA77}">
      <dsp:nvSpPr>
        <dsp:cNvPr id="0" name=""/>
        <dsp:cNvSpPr/>
      </dsp:nvSpPr>
      <dsp:spPr>
        <a:xfrm>
          <a:off x="6061432" y="1646179"/>
          <a:ext cx="900765" cy="135114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A802B7-3839-4DC9-8718-5F780BCDF898}">
      <dsp:nvSpPr>
        <dsp:cNvPr id="0" name=""/>
        <dsp:cNvSpPr/>
      </dsp:nvSpPr>
      <dsp:spPr>
        <a:xfrm>
          <a:off x="4002820" y="3452000"/>
          <a:ext cx="4117787" cy="1286808"/>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1598" tIns="76200" rIns="76200" bIns="76200" numCol="1" spcCol="1270" anchor="ctr" anchorCtr="0">
          <a:noAutofit/>
        </a:bodyPr>
        <a:lstStyle/>
        <a:p>
          <a:pPr marL="0" lvl="0" indent="0" algn="l" defTabSz="889000" rtl="0">
            <a:lnSpc>
              <a:spcPct val="90000"/>
            </a:lnSpc>
            <a:spcBef>
              <a:spcPct val="0"/>
            </a:spcBef>
            <a:spcAft>
              <a:spcPct val="35000"/>
            </a:spcAft>
            <a:buNone/>
          </a:pPr>
          <a:r>
            <a:rPr lang="ka-GE" sz="2000" kern="1200" dirty="0">
              <a:latin typeface="Calibri" panose="020F0502020204030204" pitchFamily="34" charset="0"/>
              <a:cs typeface="Calibri" panose="020F0502020204030204" pitchFamily="34" charset="0"/>
            </a:rPr>
            <a:t>საერთაშორისო ჩართულობა</a:t>
          </a:r>
          <a:endParaRPr lang="nb-NO" sz="2000" kern="1200" dirty="0">
            <a:latin typeface="Calibri" panose="020F0502020204030204" pitchFamily="34" charset="0"/>
            <a:cs typeface="Calibri" panose="020F0502020204030204" pitchFamily="34" charset="0"/>
          </a:endParaRPr>
        </a:p>
      </dsp:txBody>
      <dsp:txXfrm>
        <a:off x="4002820" y="3452000"/>
        <a:ext cx="4117787" cy="1286808"/>
      </dsp:txXfrm>
    </dsp:sp>
    <dsp:sp modelId="{12691B87-F834-422D-925B-6C30C42D36C2}">
      <dsp:nvSpPr>
        <dsp:cNvPr id="0" name=""/>
        <dsp:cNvSpPr/>
      </dsp:nvSpPr>
      <dsp:spPr>
        <a:xfrm>
          <a:off x="3831246" y="3266128"/>
          <a:ext cx="900765" cy="135114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83000" r="-8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BFE5A-B679-4C23-9411-2547EE42EFE0}">
      <dsp:nvSpPr>
        <dsp:cNvPr id="0" name=""/>
        <dsp:cNvSpPr/>
      </dsp:nvSpPr>
      <dsp:spPr>
        <a:xfrm rot="21300000">
          <a:off x="14196" y="1986223"/>
          <a:ext cx="4597898" cy="526528"/>
        </a:xfrm>
        <a:prstGeom prst="mathMinus">
          <a:avLst/>
        </a:prstGeom>
        <a:solidFill>
          <a:schemeClr val="accent4">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5EFB5DB-152F-4338-8256-94859C5BFBDC}">
      <dsp:nvSpPr>
        <dsp:cNvPr id="0" name=""/>
        <dsp:cNvSpPr/>
      </dsp:nvSpPr>
      <dsp:spPr>
        <a:xfrm>
          <a:off x="555155" y="224948"/>
          <a:ext cx="1387887" cy="1799590"/>
        </a:xfrm>
        <a:prstGeom prst="downArrow">
          <a:avLst/>
        </a:prstGeom>
        <a:solidFill>
          <a:schemeClr val="accent4">
            <a:lumMod val="60000"/>
            <a:lumOff val="40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3DADA0D-E455-4665-BA5E-99840B0DECD3}">
      <dsp:nvSpPr>
        <dsp:cNvPr id="0" name=""/>
        <dsp:cNvSpPr/>
      </dsp:nvSpPr>
      <dsp:spPr>
        <a:xfrm>
          <a:off x="2451934" y="0"/>
          <a:ext cx="1480413" cy="188956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ka-GE" sz="3100" b="1" kern="1200" dirty="0">
              <a:solidFill>
                <a:schemeClr val="tx2">
                  <a:lumMod val="75000"/>
                </a:schemeClr>
              </a:solidFill>
            </a:rPr>
            <a:t>just in time</a:t>
          </a:r>
          <a:endParaRPr lang="en-US" sz="3100" kern="1200" dirty="0">
            <a:solidFill>
              <a:schemeClr val="tx2">
                <a:lumMod val="75000"/>
              </a:schemeClr>
            </a:solidFill>
          </a:endParaRPr>
        </a:p>
      </dsp:txBody>
      <dsp:txXfrm>
        <a:off x="2451934" y="0"/>
        <a:ext cx="1480413" cy="1889569"/>
      </dsp:txXfrm>
    </dsp:sp>
    <dsp:sp modelId="{716230D7-0849-43E9-9F76-DA0788805186}">
      <dsp:nvSpPr>
        <dsp:cNvPr id="0" name=""/>
        <dsp:cNvSpPr/>
      </dsp:nvSpPr>
      <dsp:spPr>
        <a:xfrm>
          <a:off x="2683249" y="2474436"/>
          <a:ext cx="1387887" cy="1799590"/>
        </a:xfrm>
        <a:prstGeom prst="upArrow">
          <a:avLst/>
        </a:prstGeom>
        <a:solidFill>
          <a:schemeClr val="bg2">
            <a:lumMod val="75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391382-8333-464F-8BC4-969065C971D1}">
      <dsp:nvSpPr>
        <dsp:cNvPr id="0" name=""/>
        <dsp:cNvSpPr/>
      </dsp:nvSpPr>
      <dsp:spPr>
        <a:xfrm>
          <a:off x="693943" y="2609405"/>
          <a:ext cx="1480413" cy="188956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ka-GE" sz="3100" b="1" kern="1200" dirty="0">
              <a:solidFill>
                <a:schemeClr val="tx2">
                  <a:lumMod val="75000"/>
                </a:schemeClr>
              </a:solidFill>
            </a:rPr>
            <a:t>just in case</a:t>
          </a:r>
          <a:endParaRPr lang="en-US" sz="3100" kern="1200" dirty="0">
            <a:solidFill>
              <a:schemeClr val="tx2">
                <a:lumMod val="75000"/>
              </a:schemeClr>
            </a:solidFill>
          </a:endParaRPr>
        </a:p>
      </dsp:txBody>
      <dsp:txXfrm>
        <a:off x="693943" y="2609405"/>
        <a:ext cx="1480413" cy="18895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C9485-2DE2-4CA4-ADCA-FE3D0BE64256}">
      <dsp:nvSpPr>
        <dsp:cNvPr id="0" name=""/>
        <dsp:cNvSpPr/>
      </dsp:nvSpPr>
      <dsp:spPr>
        <a:xfrm>
          <a:off x="8882422" y="1221832"/>
          <a:ext cx="2658312" cy="2658448"/>
        </a:xfrm>
        <a:prstGeom prst="ellipse">
          <a:avLst/>
        </a:prstGeom>
        <a:solidFill>
          <a:schemeClr val="dk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4AB4A96-AAA0-4CE5-808F-7A6F03DFA87F}">
      <dsp:nvSpPr>
        <dsp:cNvPr id="0" name=""/>
        <dsp:cNvSpPr/>
      </dsp:nvSpPr>
      <dsp:spPr>
        <a:xfrm>
          <a:off x="8971336" y="1310462"/>
          <a:ext cx="2481623" cy="2481187"/>
        </a:xfrm>
        <a:prstGeom prst="ellipse">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ka-GE" sz="1800" kern="1200" dirty="0">
              <a:latin typeface="Calibri" panose="020F0502020204030204" pitchFamily="34" charset="0"/>
              <a:cs typeface="Calibri" panose="020F0502020204030204" pitchFamily="34" charset="0"/>
            </a:rPr>
            <a:t>პერსონალურ მონაცემთა დაცვის ინსტრუქცია</a:t>
          </a:r>
          <a:endParaRPr lang="nb-NO" sz="1800" kern="1200" dirty="0">
            <a:latin typeface="Calibri" panose="020F0502020204030204" pitchFamily="34" charset="0"/>
            <a:cs typeface="Calibri" panose="020F0502020204030204" pitchFamily="34" charset="0"/>
          </a:endParaRPr>
        </a:p>
      </dsp:txBody>
      <dsp:txXfrm>
        <a:off x="9325854" y="1664984"/>
        <a:ext cx="1772588" cy="1772143"/>
      </dsp:txXfrm>
    </dsp:sp>
    <dsp:sp modelId="{E612FAA7-81EF-4842-ACD7-2920C7DDA7E4}">
      <dsp:nvSpPr>
        <dsp:cNvPr id="0" name=""/>
        <dsp:cNvSpPr/>
      </dsp:nvSpPr>
      <dsp:spPr>
        <a:xfrm rot="2700000">
          <a:off x="6123773" y="1221645"/>
          <a:ext cx="2658356" cy="2658356"/>
        </a:xfrm>
        <a:prstGeom prst="teardrop">
          <a:avLst>
            <a:gd name="adj" fmla="val 100000"/>
          </a:avLst>
        </a:prstGeom>
        <a:solidFill>
          <a:schemeClr val="dk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5405AD8-3FB3-4BA2-A110-3642455EDD6D}">
      <dsp:nvSpPr>
        <dsp:cNvPr id="0" name=""/>
        <dsp:cNvSpPr/>
      </dsp:nvSpPr>
      <dsp:spPr>
        <a:xfrm>
          <a:off x="6224109" y="1310462"/>
          <a:ext cx="2481623" cy="2481187"/>
        </a:xfrm>
        <a:prstGeom prst="ellipse">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ka-GE" sz="1800" kern="1200" dirty="0">
              <a:latin typeface="Calibri" panose="020F0502020204030204" pitchFamily="34" charset="0"/>
              <a:cs typeface="Calibri" panose="020F0502020204030204" pitchFamily="34" charset="0"/>
            </a:rPr>
            <a:t>სამედიცინო პერსონალის და ლაბორატორიის რეგისტრი</a:t>
          </a:r>
          <a:endParaRPr lang="nb-NO" sz="1800" kern="1200" dirty="0">
            <a:latin typeface="Calibri" panose="020F0502020204030204" pitchFamily="34" charset="0"/>
            <a:cs typeface="Calibri" panose="020F0502020204030204" pitchFamily="34" charset="0"/>
          </a:endParaRPr>
        </a:p>
      </dsp:txBody>
      <dsp:txXfrm>
        <a:off x="6578627" y="1664984"/>
        <a:ext cx="1772588" cy="1772143"/>
      </dsp:txXfrm>
    </dsp:sp>
    <dsp:sp modelId="{DFF90B1D-2C94-485F-BF26-FD5497C43897}">
      <dsp:nvSpPr>
        <dsp:cNvPr id="0" name=""/>
        <dsp:cNvSpPr/>
      </dsp:nvSpPr>
      <dsp:spPr>
        <a:xfrm rot="2700000">
          <a:off x="3387945" y="1221645"/>
          <a:ext cx="2658356" cy="2658356"/>
        </a:xfrm>
        <a:prstGeom prst="teardrop">
          <a:avLst>
            <a:gd name="adj" fmla="val 100000"/>
          </a:avLst>
        </a:prstGeom>
        <a:solidFill>
          <a:schemeClr val="dk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7C91461-0E8E-4725-9B2D-5E64939FCF4D}">
      <dsp:nvSpPr>
        <dsp:cNvPr id="0" name=""/>
        <dsp:cNvSpPr/>
      </dsp:nvSpPr>
      <dsp:spPr>
        <a:xfrm>
          <a:off x="3476882" y="1310462"/>
          <a:ext cx="2481623" cy="2481187"/>
        </a:xfrm>
        <a:prstGeom prst="ellipse">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ka-GE" sz="1800" kern="1200" dirty="0">
              <a:latin typeface="Calibri" panose="020F0502020204030204" pitchFamily="34" charset="0"/>
              <a:cs typeface="Calibri" panose="020F0502020204030204" pitchFamily="34" charset="0"/>
            </a:rPr>
            <a:t>ტელემედიცინის განვითარება</a:t>
          </a:r>
          <a:endParaRPr lang="nb-NO" sz="1800" kern="1200" dirty="0">
            <a:latin typeface="Calibri" panose="020F0502020204030204" pitchFamily="34" charset="0"/>
            <a:cs typeface="Calibri" panose="020F0502020204030204" pitchFamily="34" charset="0"/>
          </a:endParaRPr>
        </a:p>
      </dsp:txBody>
      <dsp:txXfrm>
        <a:off x="3831399" y="1664984"/>
        <a:ext cx="1772588" cy="1772143"/>
      </dsp:txXfrm>
    </dsp:sp>
    <dsp:sp modelId="{42FAE969-D920-4C0E-8121-58707E5A5F36}">
      <dsp:nvSpPr>
        <dsp:cNvPr id="0" name=""/>
        <dsp:cNvSpPr/>
      </dsp:nvSpPr>
      <dsp:spPr>
        <a:xfrm rot="2700000">
          <a:off x="640718" y="1221645"/>
          <a:ext cx="2658356" cy="2658356"/>
        </a:xfrm>
        <a:prstGeom prst="teardrop">
          <a:avLst>
            <a:gd name="adj" fmla="val 100000"/>
          </a:avLst>
        </a:prstGeom>
        <a:solidFill>
          <a:schemeClr val="dk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2027B67-39F5-4DC9-AD2C-77C6E9E00EBD}">
      <dsp:nvSpPr>
        <dsp:cNvPr id="0" name=""/>
        <dsp:cNvSpPr/>
      </dsp:nvSpPr>
      <dsp:spPr>
        <a:xfrm>
          <a:off x="729654" y="1310462"/>
          <a:ext cx="2481623" cy="2481187"/>
        </a:xfrm>
        <a:prstGeom prst="ellipse">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ka-GE" sz="1800" kern="1200" dirty="0">
              <a:latin typeface="Calibri" panose="020F0502020204030204" pitchFamily="34" charset="0"/>
              <a:cs typeface="Calibri" panose="020F0502020204030204" pitchFamily="34" charset="0"/>
            </a:rPr>
            <a:t>„ელექტრონული ჯანდაცვის” განვითარება</a:t>
          </a:r>
          <a:endParaRPr lang="nb-NO" sz="1800" kern="1200" dirty="0">
            <a:latin typeface="Calibri" panose="020F0502020204030204" pitchFamily="34" charset="0"/>
            <a:cs typeface="Calibri" panose="020F0502020204030204" pitchFamily="34" charset="0"/>
          </a:endParaRPr>
        </a:p>
      </dsp:txBody>
      <dsp:txXfrm>
        <a:off x="1084172" y="1664984"/>
        <a:ext cx="1772588" cy="17721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8C143-AE4D-4FE3-A037-31D9DC5B7F1F}">
      <dsp:nvSpPr>
        <dsp:cNvPr id="0" name=""/>
        <dsp:cNvSpPr/>
      </dsp:nvSpPr>
      <dsp:spPr>
        <a:xfrm>
          <a:off x="0" y="39687"/>
          <a:ext cx="3286125" cy="1971675"/>
        </a:xfrm>
        <a:prstGeom prst="rect">
          <a:avLst/>
        </a:prstGeom>
        <a:solidFill>
          <a:schemeClr val="accent1">
            <a:shade val="50000"/>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ka-GE" sz="1500" b="1" kern="1200" dirty="0">
              <a:latin typeface="Calibri" panose="020F0502020204030204" pitchFamily="34" charset="0"/>
              <a:cs typeface="Calibri" panose="020F0502020204030204" pitchFamily="34" charset="0"/>
            </a:rPr>
            <a:t>უწყვეტი სამედიცინო განათლება </a:t>
          </a:r>
        </a:p>
        <a:p>
          <a:pPr marL="0" lvl="0" indent="0" algn="ctr" defTabSz="666750">
            <a:lnSpc>
              <a:spcPct val="90000"/>
            </a:lnSpc>
            <a:spcBef>
              <a:spcPct val="0"/>
            </a:spcBef>
            <a:spcAft>
              <a:spcPct val="35000"/>
            </a:spcAft>
            <a:buNone/>
          </a:pPr>
          <a:r>
            <a:rPr lang="ka-GE" sz="1500" kern="1200" dirty="0">
              <a:latin typeface="Calibri" panose="020F0502020204030204" pitchFamily="34" charset="0"/>
              <a:cs typeface="Calibri" panose="020F0502020204030204" pitchFamily="34" charset="0"/>
            </a:rPr>
            <a:t>განათლების, მეცნიერების, კულტურისა და სპორტის სამინისტროსთან კოორდინაციით</a:t>
          </a:r>
          <a:endParaRPr lang="en-US" sz="1500" kern="1200" dirty="0">
            <a:latin typeface="Calibri" panose="020F0502020204030204" pitchFamily="34" charset="0"/>
            <a:cs typeface="Calibri" panose="020F0502020204030204" pitchFamily="34" charset="0"/>
          </a:endParaRPr>
        </a:p>
      </dsp:txBody>
      <dsp:txXfrm>
        <a:off x="0" y="39687"/>
        <a:ext cx="3286125" cy="1971675"/>
      </dsp:txXfrm>
    </dsp:sp>
    <dsp:sp modelId="{BCAB4B82-BA5A-43E3-8BB2-5475CCC754AC}">
      <dsp:nvSpPr>
        <dsp:cNvPr id="0" name=""/>
        <dsp:cNvSpPr/>
      </dsp:nvSpPr>
      <dsp:spPr>
        <a:xfrm>
          <a:off x="3614737" y="39687"/>
          <a:ext cx="3286125" cy="1971675"/>
        </a:xfrm>
        <a:prstGeom prst="rect">
          <a:avLst/>
        </a:prstGeom>
        <a:solidFill>
          <a:schemeClr val="accent1">
            <a:shade val="50000"/>
            <a:hueOff val="-169642"/>
            <a:satOff val="-19815"/>
            <a:lumOff val="17159"/>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ka-GE" sz="1500" b="1" kern="1200" dirty="0">
              <a:latin typeface="Calibri" panose="020F0502020204030204" pitchFamily="34" charset="0"/>
              <a:cs typeface="Calibri" panose="020F0502020204030204" pitchFamily="34" charset="0"/>
            </a:rPr>
            <a:t>პირადი ჰიგიენის ხელშეწყობა და ხელის დაბანის, სანიტარია-ჰიგიენის ნორმების დაცვა</a:t>
          </a:r>
          <a:r>
            <a:rPr lang="ka-GE" sz="1500" kern="1200" dirty="0">
              <a:latin typeface="Calibri" panose="020F0502020204030204" pitchFamily="34" charset="0"/>
              <a:cs typeface="Calibri" panose="020F0502020204030204" pitchFamily="34" charset="0"/>
            </a:rPr>
            <a:t> </a:t>
          </a:r>
        </a:p>
        <a:p>
          <a:pPr marL="0" lvl="0" indent="0" algn="ctr" defTabSz="666750">
            <a:lnSpc>
              <a:spcPct val="90000"/>
            </a:lnSpc>
            <a:spcBef>
              <a:spcPct val="0"/>
            </a:spcBef>
            <a:spcAft>
              <a:spcPct val="35000"/>
            </a:spcAft>
            <a:buNone/>
          </a:pPr>
          <a:r>
            <a:rPr lang="ka-GE" sz="1500" kern="1200" dirty="0">
              <a:latin typeface="Calibri" panose="020F0502020204030204" pitchFamily="34" charset="0"/>
              <a:cs typeface="Calibri" panose="020F0502020204030204" pitchFamily="34" charset="0"/>
            </a:rPr>
            <a:t>რეგიონული განვითარებისა და ინფრაქტრუქტურის სამინისტროსთან თანამშრომლობით</a:t>
          </a:r>
          <a:endParaRPr lang="en-US" sz="1500" kern="1200" dirty="0">
            <a:latin typeface="Calibri" panose="020F0502020204030204" pitchFamily="34" charset="0"/>
            <a:cs typeface="Calibri" panose="020F0502020204030204" pitchFamily="34" charset="0"/>
          </a:endParaRPr>
        </a:p>
      </dsp:txBody>
      <dsp:txXfrm>
        <a:off x="3614737" y="39687"/>
        <a:ext cx="3286125" cy="1971675"/>
      </dsp:txXfrm>
    </dsp:sp>
    <dsp:sp modelId="{C3302C75-7025-4500-9F4C-A047D1A6C0CB}">
      <dsp:nvSpPr>
        <dsp:cNvPr id="0" name=""/>
        <dsp:cNvSpPr/>
      </dsp:nvSpPr>
      <dsp:spPr>
        <a:xfrm>
          <a:off x="7229475" y="39687"/>
          <a:ext cx="3286125" cy="1971675"/>
        </a:xfrm>
        <a:prstGeom prst="rect">
          <a:avLst/>
        </a:prstGeom>
        <a:solidFill>
          <a:schemeClr val="accent1">
            <a:shade val="50000"/>
            <a:hueOff val="-339284"/>
            <a:satOff val="-39630"/>
            <a:lumOff val="34319"/>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ka-GE" sz="1500" b="1" kern="1200" dirty="0">
              <a:latin typeface="Calibri" panose="020F0502020204030204" pitchFamily="34" charset="0"/>
              <a:cs typeface="Calibri" panose="020F0502020204030204" pitchFamily="34" charset="0"/>
            </a:rPr>
            <a:t>პერსონალური სამედიცინო თავდაცვითი საშუალებების</a:t>
          </a:r>
          <a:r>
            <a:rPr lang="ka-GE" sz="1500" kern="1200" dirty="0">
              <a:latin typeface="Calibri" panose="020F0502020204030204" pitchFamily="34" charset="0"/>
              <a:cs typeface="Calibri" panose="020F0502020204030204" pitchFamily="34" charset="0"/>
            </a:rPr>
            <a:t> </a:t>
          </a:r>
          <a:r>
            <a:rPr lang="ka-GE" sz="1500" b="1" kern="1200" dirty="0">
              <a:latin typeface="Calibri" panose="020F0502020204030204" pitchFamily="34" charset="0"/>
              <a:cs typeface="Calibri" panose="020F0502020204030204" pitchFamily="34" charset="0"/>
            </a:rPr>
            <a:t>წარმოება </a:t>
          </a:r>
        </a:p>
        <a:p>
          <a:pPr marL="0" lvl="0" indent="0" algn="ctr" defTabSz="666750">
            <a:lnSpc>
              <a:spcPct val="90000"/>
            </a:lnSpc>
            <a:spcBef>
              <a:spcPct val="0"/>
            </a:spcBef>
            <a:spcAft>
              <a:spcPct val="35000"/>
            </a:spcAft>
            <a:buNone/>
          </a:pPr>
          <a:r>
            <a:rPr lang="ka-GE" sz="1500" kern="1200" dirty="0">
              <a:latin typeface="Calibri" panose="020F0502020204030204" pitchFamily="34" charset="0"/>
              <a:cs typeface="Calibri" panose="020F0502020204030204" pitchFamily="34" charset="0"/>
            </a:rPr>
            <a:t>ეკონომიკისა და მდგრადი განვითარების სამინისტროს კოორდინაციით </a:t>
          </a:r>
          <a:endParaRPr lang="en-US" sz="1500" kern="1200" dirty="0">
            <a:latin typeface="Calibri" panose="020F0502020204030204" pitchFamily="34" charset="0"/>
            <a:cs typeface="Calibri" panose="020F0502020204030204" pitchFamily="34" charset="0"/>
          </a:endParaRPr>
        </a:p>
      </dsp:txBody>
      <dsp:txXfrm>
        <a:off x="7229475" y="39687"/>
        <a:ext cx="3286125" cy="1971675"/>
      </dsp:txXfrm>
    </dsp:sp>
    <dsp:sp modelId="{134FC242-D560-4B53-9569-F033A4593030}">
      <dsp:nvSpPr>
        <dsp:cNvPr id="0" name=""/>
        <dsp:cNvSpPr/>
      </dsp:nvSpPr>
      <dsp:spPr>
        <a:xfrm>
          <a:off x="0" y="2339975"/>
          <a:ext cx="3286125" cy="1971675"/>
        </a:xfrm>
        <a:prstGeom prst="rect">
          <a:avLst/>
        </a:prstGeom>
        <a:solidFill>
          <a:schemeClr val="accent2">
            <a:lumMod val="75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ka-GE" sz="1500" b="1" kern="1200" dirty="0">
              <a:latin typeface="Calibri" panose="020F0502020204030204" pitchFamily="34" charset="0"/>
              <a:cs typeface="Calibri" panose="020F0502020204030204" pitchFamily="34" charset="0"/>
            </a:rPr>
            <a:t>ჯანსაღი ცხოვრების მხარდამჭერი და ხელშემწყობი გარემოსა და ინფრაქტრუქტურის შექმნა </a:t>
          </a:r>
        </a:p>
        <a:p>
          <a:pPr marL="0" lvl="0" indent="0" algn="ctr" defTabSz="666750">
            <a:lnSpc>
              <a:spcPct val="90000"/>
            </a:lnSpc>
            <a:spcBef>
              <a:spcPct val="0"/>
            </a:spcBef>
            <a:spcAft>
              <a:spcPct val="35000"/>
            </a:spcAft>
            <a:buNone/>
          </a:pPr>
          <a:r>
            <a:rPr lang="ka-GE" sz="1500" kern="1200" dirty="0">
              <a:latin typeface="Calibri" panose="020F0502020204030204" pitchFamily="34" charset="0"/>
              <a:cs typeface="Calibri" panose="020F0502020204030204" pitchFamily="34" charset="0"/>
            </a:rPr>
            <a:t>რეგიონული განვითარებისა და ინფრაქტრუქტურის სამინისტროსთან თანამშრომლობით</a:t>
          </a:r>
          <a:endParaRPr lang="en-US" sz="1500" kern="1200" dirty="0">
            <a:latin typeface="Calibri" panose="020F0502020204030204" pitchFamily="34" charset="0"/>
            <a:cs typeface="Calibri" panose="020F0502020204030204" pitchFamily="34" charset="0"/>
          </a:endParaRPr>
        </a:p>
      </dsp:txBody>
      <dsp:txXfrm>
        <a:off x="0" y="2339975"/>
        <a:ext cx="3286125" cy="1971675"/>
      </dsp:txXfrm>
    </dsp:sp>
    <dsp:sp modelId="{8B47FE3B-4B78-4634-B5CE-EDA25DC8C8D4}">
      <dsp:nvSpPr>
        <dsp:cNvPr id="0" name=""/>
        <dsp:cNvSpPr/>
      </dsp:nvSpPr>
      <dsp:spPr>
        <a:xfrm>
          <a:off x="3614737" y="2339975"/>
          <a:ext cx="3286125" cy="1971675"/>
        </a:xfrm>
        <a:prstGeom prst="rect">
          <a:avLst/>
        </a:prstGeom>
        <a:solidFill>
          <a:schemeClr val="accent1">
            <a:shade val="50000"/>
            <a:hueOff val="-339284"/>
            <a:satOff val="-39630"/>
            <a:lumOff val="34319"/>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ka-GE" sz="1500" b="1" kern="1200" dirty="0">
              <a:latin typeface="Calibri" panose="020F0502020204030204" pitchFamily="34" charset="0"/>
              <a:cs typeface="Calibri" panose="020F0502020204030204" pitchFamily="34" charset="0"/>
            </a:rPr>
            <a:t>საკვების უსაფრთხოებაზე ზედამხედველობა და კვების მრეწველობაში ჩართული პირების გაძლიერებული პრევენცია </a:t>
          </a:r>
        </a:p>
        <a:p>
          <a:pPr marL="0" lvl="0" indent="0" algn="ctr" defTabSz="666750">
            <a:lnSpc>
              <a:spcPct val="90000"/>
            </a:lnSpc>
            <a:spcBef>
              <a:spcPct val="0"/>
            </a:spcBef>
            <a:spcAft>
              <a:spcPct val="35000"/>
            </a:spcAft>
            <a:buNone/>
          </a:pPr>
          <a:r>
            <a:rPr lang="ka-GE" sz="1500" kern="1200" dirty="0">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sz="1500" kern="1200" dirty="0">
            <a:latin typeface="Calibri" panose="020F0502020204030204" pitchFamily="34" charset="0"/>
            <a:cs typeface="Calibri" panose="020F0502020204030204" pitchFamily="34" charset="0"/>
          </a:endParaRPr>
        </a:p>
      </dsp:txBody>
      <dsp:txXfrm>
        <a:off x="3614737" y="2339975"/>
        <a:ext cx="3286125" cy="1971675"/>
      </dsp:txXfrm>
    </dsp:sp>
    <dsp:sp modelId="{62E65730-B13F-4D24-8F95-ACF38EE84B8B}">
      <dsp:nvSpPr>
        <dsp:cNvPr id="0" name=""/>
        <dsp:cNvSpPr/>
      </dsp:nvSpPr>
      <dsp:spPr>
        <a:xfrm>
          <a:off x="7229475" y="2339975"/>
          <a:ext cx="3286125" cy="1971675"/>
        </a:xfrm>
        <a:prstGeom prst="rect">
          <a:avLst/>
        </a:prstGeom>
        <a:solidFill>
          <a:schemeClr val="accent1">
            <a:shade val="50000"/>
            <a:hueOff val="-169642"/>
            <a:satOff val="-19815"/>
            <a:lumOff val="17159"/>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ka-GE" sz="1500" b="1" kern="1200" dirty="0">
              <a:latin typeface="Calibri" panose="020F0502020204030204" pitchFamily="34" charset="0"/>
              <a:cs typeface="Calibri" panose="020F0502020204030204" pitchFamily="34" charset="0"/>
            </a:rPr>
            <a:t>ჩამდინარე წყლების სენტინელური ზედამხედველობის სტრატეგია </a:t>
          </a:r>
        </a:p>
        <a:p>
          <a:pPr marL="0" lvl="0" indent="0" algn="ctr" defTabSz="666750">
            <a:lnSpc>
              <a:spcPct val="90000"/>
            </a:lnSpc>
            <a:spcBef>
              <a:spcPct val="0"/>
            </a:spcBef>
            <a:spcAft>
              <a:spcPct val="35000"/>
            </a:spcAft>
            <a:buNone/>
          </a:pPr>
          <a:r>
            <a:rPr lang="ka-GE" sz="1500" kern="1200" dirty="0">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sz="1500" kern="1200" dirty="0">
            <a:latin typeface="Calibri" panose="020F0502020204030204" pitchFamily="34" charset="0"/>
            <a:cs typeface="Calibri" panose="020F0502020204030204" pitchFamily="34" charset="0"/>
          </a:endParaRPr>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2FF55-4D9D-479E-A8B3-A795D2E73949}" type="datetimeFigureOut">
              <a:rPr lang="en-US" smtClean="0"/>
              <a:t>9/26/2020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5DC49-A172-4E57-9401-37594A9C8DFF}" type="slidenum">
              <a:rPr lang="en-US" smtClean="0"/>
              <a:t>‹#›</a:t>
            </a:fld>
            <a:endParaRPr lang="en-US"/>
          </a:p>
        </p:txBody>
      </p:sp>
    </p:spTree>
    <p:extLst>
      <p:ext uri="{BB962C8B-B14F-4D97-AF65-F5344CB8AC3E}">
        <p14:creationId xmlns:p14="http://schemas.microsoft.com/office/powerpoint/2010/main" val="206766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25DC49-A172-4E57-9401-37594A9C8DFF}" type="slidenum">
              <a:rPr lang="en-US" smtClean="0"/>
              <a:t>2</a:t>
            </a:fld>
            <a:endParaRPr lang="en-US"/>
          </a:p>
        </p:txBody>
      </p:sp>
    </p:spTree>
    <p:extLst>
      <p:ext uri="{BB962C8B-B14F-4D97-AF65-F5344CB8AC3E}">
        <p14:creationId xmlns:p14="http://schemas.microsoft.com/office/powerpoint/2010/main" val="3550089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გეგმის შესრულება შეუძლებელი იქნება მულტისექტორული თანამშრომლობისა და კორდინაციის გარეშე, რადგან დამატებითი საჭიროებები მოიცავს ღომნისძიებებს, სადაც აუცილებელია სხვა სამინისტროების ჩართულობა, მათ შორის - უწყვეტი სამედიცინო განათლების სისტემის ამშავება, ჯანსაღი ცხოვრების წესის დანერფვა, საკვების უსაფრთხოება და ზედამხედველობა. გარდა ამისა, მოგეხსენებათ, კორონავირუსის მნიშვნელვანი პრევენციული ღონისძიებაა პირადი ჰიგიენა, შესაბამისად, აუცილებელია უწყვეტი მომარაგება სასმელი წყლით ქვეყნის ყველა რეგიონში, ასევე გასათვალისწინებელია გლობალური დეფიციტის ფონზე პირადი დაცვის საშუალებების წარმოების გაძ₾იერება ქვეყანაში.</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20</a:t>
            </a:fld>
            <a:endParaRPr lang="en-US"/>
          </a:p>
        </p:txBody>
      </p:sp>
    </p:spTree>
    <p:extLst>
      <p:ext uri="{BB962C8B-B14F-4D97-AF65-F5344CB8AC3E}">
        <p14:creationId xmlns:p14="http://schemas.microsoft.com/office/powerpoint/2010/main" val="372595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ka-GE" sz="1200" b="0" i="0" u="none" strike="noStrike" kern="1200" dirty="0">
                <a:solidFill>
                  <a:schemeClr val="tx1"/>
                </a:solidFill>
                <a:effectLst/>
                <a:latin typeface="+mn-lt"/>
                <a:ea typeface="+mn-ea"/>
                <a:cs typeface="+mn-cs"/>
              </a:rPr>
              <a:t>გასათვალისწინებელია, რომ მოკლე პერიოდში ჯანდაცვის სექტორი ვერ შეძლებს რადიკალურ ცვლილებებს, თუმცა გადაწყვეტილებები სწრაფად არის მისაღები და ფუნდამენტური ცვლილებებისთვის სწორი ხედვა, მიმართულება და სამოქმედო ჩარჩო ახლა უნდა შემუშავდეს. </a:t>
            </a:r>
          </a:p>
          <a:p>
            <a:pPr rtl="0"/>
            <a:r>
              <a:rPr lang="ka-GE" sz="1200" b="0" i="0" u="none" strike="noStrike" kern="1200" dirty="0">
                <a:solidFill>
                  <a:schemeClr val="tx1"/>
                </a:solidFill>
                <a:effectLst/>
                <a:latin typeface="+mn-lt"/>
                <a:ea typeface="+mn-ea"/>
                <a:cs typeface="+mn-cs"/>
              </a:rPr>
              <a:t>წარმოდგენილი გეგმა ეფუძნება შემდეგ პრინციპებს:..</a:t>
            </a:r>
            <a:endParaRPr lang="ka-GE" b="0" dirty="0">
              <a:effectLst/>
            </a:endParaRPr>
          </a:p>
          <a:p>
            <a:br>
              <a:rPr lang="ka-GE" dirty="0"/>
            </a:br>
            <a:endParaRPr lang="en-US" dirty="0"/>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3</a:t>
            </a:fld>
            <a:endParaRPr lang="en-US"/>
          </a:p>
        </p:txBody>
      </p:sp>
    </p:spTree>
    <p:extLst>
      <p:ext uri="{BB962C8B-B14F-4D97-AF65-F5344CB8AC3E}">
        <p14:creationId xmlns:p14="http://schemas.microsoft.com/office/powerpoint/2010/main" val="224330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დროული ანალიზისა და გადაწყვეტილებების ოპტიმიზაციისთვის, მიზანშეწონილია ჯანდაცვის სამინისტროს დაქვემდებარებაში შეიქმნას სპეციალური ანალიტიკური ჯგუფი (Health Task Force), რომელიც ქვეყანაში ეპიდემიის არსებობისას, მუდმივ რეჟიმში იმუშავებს ჯანდაცვის სისტემის გაძლიერებასა და  მომზადებაზე, უახლესი ინფორმაციის მოძიებაზე, შეფასებისა და სწრაფი რეაგირებისთვის რეკომენდაციების შემუშავებაზე. </a:t>
            </a:r>
          </a:p>
          <a:p>
            <a:r>
              <a:rPr lang="ka-GE" sz="1200" kern="1200" dirty="0">
                <a:solidFill>
                  <a:schemeClr val="tx1"/>
                </a:solidFill>
                <a:effectLst/>
                <a:latin typeface="+mn-lt"/>
                <a:ea typeface="+mn-ea"/>
                <a:cs typeface="+mn-cs"/>
              </a:rPr>
              <a:t>გეგმა ითვალისწინებს ქვეყანაში განგაშის სისტემის დანერგვას (მწვანე, ყვითელი, ნარინჯისფერი და წითელი), შესაბამისი მაჩვენებლებით. დამატებითი დეტალებზე მოგახსენებთ მოგვიანებით.</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5</a:t>
            </a:fld>
            <a:endParaRPr lang="en-US"/>
          </a:p>
        </p:txBody>
      </p:sp>
    </p:spTree>
    <p:extLst>
      <p:ext uri="{BB962C8B-B14F-4D97-AF65-F5344CB8AC3E}">
        <p14:creationId xmlns:p14="http://schemas.microsoft.com/office/powerpoint/2010/main" val="385660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b="0" i="0" u="none" strike="noStrike" kern="1200" dirty="0">
                <a:solidFill>
                  <a:schemeClr val="tx1"/>
                </a:solidFill>
                <a:effectLst/>
                <a:latin typeface="+mn-lt"/>
                <a:ea typeface="+mn-ea"/>
                <a:cs typeface="+mn-cs"/>
              </a:rPr>
              <a:t>შესაბამისად, ჩვენს მიერ წარმოდგენილი</a:t>
            </a:r>
            <a:r>
              <a:rPr lang="ka-GE" sz="1200" b="0" i="0" u="none" strike="noStrike" kern="1200" baseline="0" dirty="0">
                <a:solidFill>
                  <a:schemeClr val="tx1"/>
                </a:solidFill>
                <a:effectLst/>
                <a:latin typeface="+mn-lt"/>
                <a:ea typeface="+mn-ea"/>
                <a:cs typeface="+mn-cs"/>
              </a:rPr>
              <a:t> გეგმის ამოცანები, </a:t>
            </a:r>
            <a:r>
              <a:rPr lang="ka-GE" baseline="0" dirty="0"/>
              <a:t>რაზეც დაფუძნებულია დოკუმენტის შინაარსი, შემდეგში მდგომარეობს</a:t>
            </a:r>
            <a:r>
              <a:rPr lang="ka-GE" sz="1200" b="0" i="0" u="none" strike="noStrike" kern="1200" baseline="0" dirty="0">
                <a:solidFill>
                  <a:schemeClr val="tx1"/>
                </a:solidFill>
                <a:effectLst/>
                <a:latin typeface="+mn-lt"/>
                <a:ea typeface="+mn-ea"/>
                <a:cs typeface="+mn-cs"/>
              </a:rPr>
              <a:t>....</a:t>
            </a:r>
            <a:r>
              <a:rPr lang="ka-GE" sz="1200" b="0" i="0" u="none" strike="noStrike" kern="1200" dirty="0">
                <a:solidFill>
                  <a:schemeClr val="tx1"/>
                </a:solidFill>
                <a:effectLst/>
                <a:latin typeface="+mn-lt"/>
                <a:ea typeface="+mn-ea"/>
                <a:cs typeface="+mn-cs"/>
              </a:rPr>
              <a:t> </a:t>
            </a:r>
            <a:endParaRPr lang="ka-GE" b="0" dirty="0">
              <a:effectLst/>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6</a:t>
            </a:fld>
            <a:endParaRPr lang="en-US"/>
          </a:p>
        </p:txBody>
      </p:sp>
    </p:spTree>
    <p:extLst>
      <p:ext uri="{BB962C8B-B14F-4D97-AF65-F5344CB8AC3E}">
        <p14:creationId xmlns:p14="http://schemas.microsoft.com/office/powerpoint/2010/main" val="189911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რაც შეეხება კონკრეტულად ამოცანებს - მოგახსენბთ, რომ პირველი არის საზოგადოებრივი ჯანმრტელობის სისტემის გაძლიერება, რადგან იგი იყოს ეფექტური და მოქნილი და შეძლოს გამოწვევების შესაბამისად დროული რეაგირება. </a:t>
            </a:r>
            <a:endParaRPr lang="en-US" sz="1200" kern="1200" dirty="0">
              <a:solidFill>
                <a:schemeClr val="tx1"/>
              </a:solidFill>
              <a:effectLst/>
              <a:latin typeface="+mn-lt"/>
              <a:ea typeface="+mn-ea"/>
              <a:cs typeface="+mn-cs"/>
            </a:endParaRPr>
          </a:p>
          <a:p>
            <a:r>
              <a:rPr lang="ka-GE" sz="1200" b="1" i="1" kern="1200" dirty="0">
                <a:solidFill>
                  <a:schemeClr val="tx1"/>
                </a:solidFill>
                <a:effectLst/>
                <a:latin typeface="+mn-lt"/>
                <a:ea typeface="+mn-ea"/>
                <a:cs typeface="+mn-cs"/>
              </a:rPr>
              <a:t>მოკლევადიან პერიოდში </a:t>
            </a:r>
            <a:r>
              <a:rPr lang="ka-GE" sz="1200" i="1" kern="1200" dirty="0">
                <a:solidFill>
                  <a:schemeClr val="tx1"/>
                </a:solidFill>
                <a:effectLst/>
                <a:latin typeface="+mn-lt"/>
                <a:ea typeface="+mn-ea"/>
                <a:cs typeface="+mn-cs"/>
              </a:rPr>
              <a:t>განსახორციელებელი ღონისძიებები მიმართული იქნება ქვეყანაში სტრუქტურულად გამართული, ფინანსურად მდგრადი, თანამედროვე მოთხოვნების შესაბამისად აღჭურვილი, პროფილური კადრების ადეკვატური რაოდენობით დაკომპლექტებული საზოგადოებრივი ჯანმრთელობის სამსახურის უზრუნველსაყოფად.</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9EFCA7-A8E8-42AD-92EB-9E8ECF000483}" type="slidenum">
              <a:rPr lang="en-US" smtClean="0"/>
              <a:t>7</a:t>
            </a:fld>
            <a:endParaRPr lang="en-US"/>
          </a:p>
        </p:txBody>
      </p:sp>
    </p:spTree>
    <p:extLst>
      <p:ext uri="{BB962C8B-B14F-4D97-AF65-F5344CB8AC3E}">
        <p14:creationId xmlns:p14="http://schemas.microsoft.com/office/powerpoint/2010/main" val="213248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5DC49-A172-4E57-9401-37594A9C8DFF}" type="slidenum">
              <a:rPr lang="en-US" smtClean="0"/>
              <a:t>13</a:t>
            </a:fld>
            <a:endParaRPr lang="en-US"/>
          </a:p>
        </p:txBody>
      </p:sp>
    </p:spTree>
    <p:extLst>
      <p:ext uri="{BB962C8B-B14F-4D97-AF65-F5344CB8AC3E}">
        <p14:creationId xmlns:p14="http://schemas.microsoft.com/office/powerpoint/2010/main" val="535666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ბოლო, ასევე საკმაოდ მნიშვნელოვანი ამოცანაა მოსახლეობის ყველა ფენის ინფორმირება COVID-19– ით გამოწვეული ჯანმრთელობის რისკების და პრევენციული ზომების შესახებ, გავრცელების შემცირებისა და ინფიცირების ალბათობის შესამცირებლად. </a:t>
            </a:r>
            <a:endParaRPr lang="en-US"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ჩამოყალიბებული იქნება განსახვავებული მიდგომა მაღალი და დაბალი რისკის ჯგუფებისათვის, შშ პირებისათვის და ცხოვრების ჯანსაღი წესის კამპანია ადაპტირებულ იქნება ახალ რეალობასტან რაც გამოიწვია კორონა ვირუსმა.</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9EFCA7-A8E8-42AD-92EB-9E8ECF000483}" type="slidenum">
              <a:rPr lang="en-US" smtClean="0"/>
              <a:t>16</a:t>
            </a:fld>
            <a:endParaRPr lang="en-US"/>
          </a:p>
        </p:txBody>
      </p:sp>
    </p:spTree>
    <p:extLst>
      <p:ext uri="{BB962C8B-B14F-4D97-AF65-F5344CB8AC3E}">
        <p14:creationId xmlns:p14="http://schemas.microsoft.com/office/powerpoint/2010/main" val="1168364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dirty="0"/>
              <a:t>ასევე გათვალისწინებულია ის მნიშვნელოვანი მიმართულეები, რომლებზეც უნდა გაკეთდეს აქცენტი ამავე</a:t>
            </a:r>
            <a:r>
              <a:rPr lang="ka-GE" baseline="0" dirty="0"/>
              <a:t> პერიოდში, რათა ჯანდაცვის სექტორის მიერ გატარებული ღონისძიებები იყოს უფრო ქმედითი</a:t>
            </a:r>
            <a:endParaRPr lang="en-US" dirty="0"/>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17</a:t>
            </a:fld>
            <a:endParaRPr lang="en-US"/>
          </a:p>
        </p:txBody>
      </p:sp>
    </p:spTree>
    <p:extLst>
      <p:ext uri="{BB962C8B-B14F-4D97-AF65-F5344CB8AC3E}">
        <p14:creationId xmlns:p14="http://schemas.microsoft.com/office/powerpoint/2010/main" val="176676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COVID-19-ის წინააღმდეგ ბრძოლაში ტექნოლოგიური მიღწევების გამოყენება განსაკუთრებულ მნიშვნელობას იძენს. ჯანდაცვის ტექნოლოგიების, ელექტრონული სისტემების და ინოვაციური მეთოდების გამოყენება დამატებით შესაძლებლობად იქცა ყველა იმ ორგანიზაციისთვის, რომელიც ჩართულია კრიზისის მართვის პროცესში. საინფორმაციო ტექნოლოგიების გარეშე შეუძლებელი იქნებოდა:</a:t>
            </a:r>
            <a:endParaRPr lang="en-US" sz="1200" kern="1200" dirty="0">
              <a:solidFill>
                <a:schemeClr val="tx1"/>
              </a:solidFill>
              <a:effectLst/>
              <a:latin typeface="+mn-lt"/>
              <a:ea typeface="+mn-ea"/>
              <a:cs typeface="+mn-cs"/>
            </a:endParaRPr>
          </a:p>
          <a:p>
            <a:pPr lvl="0"/>
            <a:r>
              <a:rPr lang="ka-GE" sz="1200" u="none" strike="noStrike" kern="1200" dirty="0">
                <a:solidFill>
                  <a:schemeClr val="tx1"/>
                </a:solidFill>
                <a:effectLst/>
                <a:latin typeface="+mn-lt"/>
                <a:ea typeface="+mn-ea"/>
                <a:cs typeface="+mn-cs"/>
              </a:rPr>
              <a:t>- დისტანციური მუშაობა და ჯანდაცვის სერვისების მიწოდება კრიზისის პერიოდში;</a:t>
            </a:r>
            <a:endParaRPr lang="en-US" sz="1200" u="none" strike="noStrike" kern="1200" dirty="0">
              <a:solidFill>
                <a:schemeClr val="tx1"/>
              </a:solidFill>
              <a:effectLst/>
              <a:latin typeface="+mn-lt"/>
              <a:ea typeface="+mn-ea"/>
              <a:cs typeface="+mn-cs"/>
            </a:endParaRPr>
          </a:p>
          <a:p>
            <a:pPr lvl="0"/>
            <a:r>
              <a:rPr lang="ka-GE" sz="1200" u="none" strike="noStrike" kern="1200" dirty="0">
                <a:solidFill>
                  <a:schemeClr val="tx1"/>
                </a:solidFill>
                <a:effectLst/>
                <a:latin typeface="+mn-lt"/>
                <a:ea typeface="+mn-ea"/>
                <a:cs typeface="+mn-cs"/>
              </a:rPr>
              <a:t>- შემთხვევების, ტესტირებების ელექტრონული აღრიცხვიანობა, მიდევნება, მონიტორინგი.</a:t>
            </a:r>
            <a:endParaRPr lang="en-US" sz="1200" u="none" strike="noStrike"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19</a:t>
            </a:fld>
            <a:endParaRPr lang="en-US"/>
          </a:p>
        </p:txBody>
      </p:sp>
    </p:spTree>
    <p:extLst>
      <p:ext uri="{BB962C8B-B14F-4D97-AF65-F5344CB8AC3E}">
        <p14:creationId xmlns:p14="http://schemas.microsoft.com/office/powerpoint/2010/main" val="627721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0CE7E8-3AA3-42FE-AB18-6330DF64E3EE}"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03"/>
          <a:stretch/>
        </p:blipFill>
        <p:spPr>
          <a:xfrm>
            <a:off x="11375843" y="185738"/>
            <a:ext cx="620213" cy="762000"/>
          </a:xfrm>
          <a:prstGeom prst="rect">
            <a:avLst/>
          </a:prstGeom>
        </p:spPr>
      </p:pic>
      <p:sp>
        <p:nvSpPr>
          <p:cNvPr id="10" name="Content Placeholder 9"/>
          <p:cNvSpPr>
            <a:spLocks noGrp="1"/>
          </p:cNvSpPr>
          <p:nvPr>
            <p:ph sz="quarter" idx="12"/>
          </p:nvPr>
        </p:nvSpPr>
        <p:spPr>
          <a:xfrm>
            <a:off x="3330575" y="947738"/>
            <a:ext cx="1633538" cy="4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716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0CE7E8-3AA3-42FE-AB18-6330DF64E3EE}"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B119FFB2-9DD1-4C3E-B3D0-A9734943F52D}" type="slidenum">
              <a:rPr lang="en-US" smtClean="0"/>
              <a:t>‹#›</a:t>
            </a:fld>
            <a:endParaRPr lang="en-US"/>
          </a:p>
        </p:txBody>
      </p:sp>
    </p:spTree>
    <p:extLst>
      <p:ext uri="{BB962C8B-B14F-4D97-AF65-F5344CB8AC3E}">
        <p14:creationId xmlns:p14="http://schemas.microsoft.com/office/powerpoint/2010/main" val="357041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0CE7E8-3AA3-42FE-AB18-6330DF64E3EE}"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B119FFB2-9DD1-4C3E-B3D0-A9734943F52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32029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C0CE7E8-3AA3-42FE-AB18-6330DF64E3EE}"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B119FFB2-9DD1-4C3E-B3D0-A9734943F52D}" type="slidenum">
              <a:rPr lang="en-US" smtClean="0"/>
              <a:t>‹#›</a:t>
            </a:fld>
            <a:endParaRPr lang="en-US"/>
          </a:p>
        </p:txBody>
      </p:sp>
    </p:spTree>
    <p:extLst>
      <p:ext uri="{BB962C8B-B14F-4D97-AF65-F5344CB8AC3E}">
        <p14:creationId xmlns:p14="http://schemas.microsoft.com/office/powerpoint/2010/main" val="3877665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C0CE7E8-3AA3-42FE-AB18-6330DF64E3EE}"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B119FFB2-9DD1-4C3E-B3D0-A9734943F52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6603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C0CE7E8-3AA3-42FE-AB18-6330DF64E3EE}"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B119FFB2-9DD1-4C3E-B3D0-A9734943F52D}" type="slidenum">
              <a:rPr lang="en-US" smtClean="0"/>
              <a:t>‹#›</a:t>
            </a:fld>
            <a:endParaRPr lang="en-US"/>
          </a:p>
        </p:txBody>
      </p:sp>
    </p:spTree>
    <p:extLst>
      <p:ext uri="{BB962C8B-B14F-4D97-AF65-F5344CB8AC3E}">
        <p14:creationId xmlns:p14="http://schemas.microsoft.com/office/powerpoint/2010/main" val="399545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0CE7E8-3AA3-42FE-AB18-6330DF64E3EE}"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B119FFB2-9DD1-4C3E-B3D0-A9734943F52D}" type="slidenum">
              <a:rPr lang="en-US" smtClean="0"/>
              <a:t>‹#›</a:t>
            </a:fld>
            <a:endParaRPr lang="en-US"/>
          </a:p>
        </p:txBody>
      </p:sp>
    </p:spTree>
    <p:extLst>
      <p:ext uri="{BB962C8B-B14F-4D97-AF65-F5344CB8AC3E}">
        <p14:creationId xmlns:p14="http://schemas.microsoft.com/office/powerpoint/2010/main" val="3484947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0CE7E8-3AA3-42FE-AB18-6330DF64E3EE}"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B119FFB2-9DD1-4C3E-B3D0-A9734943F52D}" type="slidenum">
              <a:rPr lang="en-US" smtClean="0"/>
              <a:t>‹#›</a:t>
            </a:fld>
            <a:endParaRPr lang="en-US"/>
          </a:p>
        </p:txBody>
      </p:sp>
    </p:spTree>
    <p:extLst>
      <p:ext uri="{BB962C8B-B14F-4D97-AF65-F5344CB8AC3E}">
        <p14:creationId xmlns:p14="http://schemas.microsoft.com/office/powerpoint/2010/main" val="2912151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0CE7E8-3AA3-42FE-AB18-6330DF64E3EE}"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03"/>
          <a:stretch/>
        </p:blipFill>
        <p:spPr>
          <a:xfrm>
            <a:off x="11375843" y="185738"/>
            <a:ext cx="620213" cy="762000"/>
          </a:xfrm>
          <a:prstGeom prst="rect">
            <a:avLst/>
          </a:prstGeom>
        </p:spPr>
      </p:pic>
    </p:spTree>
    <p:extLst>
      <p:ext uri="{BB962C8B-B14F-4D97-AF65-F5344CB8AC3E}">
        <p14:creationId xmlns:p14="http://schemas.microsoft.com/office/powerpoint/2010/main" val="366132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0CE7E8-3AA3-42FE-AB18-6330DF64E3EE}"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a:prstGeom prst="rect">
            <a:avLst/>
          </a:prstGeom>
        </p:spPr>
        <p:txBody>
          <a:bodyPr/>
          <a:lstStyle/>
          <a:p>
            <a:fld id="{B119FFB2-9DD1-4C3E-B3D0-A9734943F52D}" type="slidenum">
              <a:rPr lang="en-US" smtClean="0"/>
              <a:t>‹#›</a:t>
            </a:fld>
            <a:endParaRPr lang="en-US"/>
          </a:p>
        </p:txBody>
      </p:sp>
    </p:spTree>
    <p:extLst>
      <p:ext uri="{BB962C8B-B14F-4D97-AF65-F5344CB8AC3E}">
        <p14:creationId xmlns:p14="http://schemas.microsoft.com/office/powerpoint/2010/main" val="113548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0CE7E8-3AA3-42FE-AB18-6330DF64E3EE}"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a:prstGeom prst="rect">
            <a:avLst/>
          </a:prstGeom>
        </p:spPr>
        <p:txBody>
          <a:bodyPr/>
          <a:lstStyle/>
          <a:p>
            <a:fld id="{B119FFB2-9DD1-4C3E-B3D0-A9734943F52D}" type="slidenum">
              <a:rPr lang="en-US" smtClean="0"/>
              <a:t>‹#›</a:t>
            </a:fld>
            <a:endParaRPr lang="en-US"/>
          </a:p>
        </p:txBody>
      </p:sp>
    </p:spTree>
    <p:extLst>
      <p:ext uri="{BB962C8B-B14F-4D97-AF65-F5344CB8AC3E}">
        <p14:creationId xmlns:p14="http://schemas.microsoft.com/office/powerpoint/2010/main" val="405244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0CE7E8-3AA3-42FE-AB18-6330DF64E3EE}" type="datetimeFigureOut">
              <a:rPr lang="en-US" smtClean="0"/>
              <a:t>9/26/2020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a:prstGeom prst="rect">
            <a:avLst/>
          </a:prstGeom>
        </p:spPr>
        <p:txBody>
          <a:bodyPr/>
          <a:lstStyle/>
          <a:p>
            <a:fld id="{B119FFB2-9DD1-4C3E-B3D0-A9734943F52D}" type="slidenum">
              <a:rPr lang="en-US" smtClean="0"/>
              <a:t>‹#›</a:t>
            </a:fld>
            <a:endParaRPr lang="en-US"/>
          </a:p>
        </p:txBody>
      </p:sp>
    </p:spTree>
    <p:extLst>
      <p:ext uri="{BB962C8B-B14F-4D97-AF65-F5344CB8AC3E}">
        <p14:creationId xmlns:p14="http://schemas.microsoft.com/office/powerpoint/2010/main" val="10628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0CE7E8-3AA3-42FE-AB18-6330DF64E3EE}" type="datetimeFigureOut">
              <a:rPr lang="en-US" smtClean="0"/>
              <a:t>9/26/2020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a:xfrm>
            <a:off x="531812" y="787782"/>
            <a:ext cx="779767" cy="365125"/>
          </a:xfrm>
          <a:prstGeom prst="rect">
            <a:avLst/>
          </a:prstGeom>
        </p:spPr>
        <p:txBody>
          <a:bodyPr/>
          <a:lstStyle/>
          <a:p>
            <a:fld id="{B119FFB2-9DD1-4C3E-B3D0-A9734943F52D}" type="slidenum">
              <a:rPr lang="en-US" smtClean="0"/>
              <a:t>‹#›</a:t>
            </a:fld>
            <a:endParaRPr lang="en-US"/>
          </a:p>
        </p:txBody>
      </p:sp>
    </p:spTree>
    <p:extLst>
      <p:ext uri="{BB962C8B-B14F-4D97-AF65-F5344CB8AC3E}">
        <p14:creationId xmlns:p14="http://schemas.microsoft.com/office/powerpoint/2010/main" val="218763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CE7E8-3AA3-42FE-AB18-6330DF64E3EE}" type="datetimeFigureOut">
              <a:rPr lang="en-US" smtClean="0"/>
              <a:t>9/26/2020</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3427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0CE7E8-3AA3-42FE-AB18-6330DF64E3EE}"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04865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0CE7E8-3AA3-42FE-AB18-6330DF64E3EE}"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0705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userDrawn="1"/>
        </p:nvGrpSpPr>
        <p:grpSpPr>
          <a:xfrm flipH="1">
            <a:off x="-397092" y="3755572"/>
            <a:ext cx="870318" cy="3024570"/>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7" name="Rectangle 6"/>
          <p:cNvSpPr/>
          <p:nvPr/>
        </p:nvSpPr>
        <p:spPr>
          <a:xfrm>
            <a:off x="-9256"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C0CE7E8-3AA3-42FE-AB18-6330DF64E3EE}" type="datetimeFigureOut">
              <a:rPr lang="en-US" smtClean="0"/>
              <a:t>9/26/2020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3138576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97348" y="6221895"/>
            <a:ext cx="2643809" cy="369332"/>
          </a:xfrm>
          <a:prstGeom prst="rect">
            <a:avLst/>
          </a:prstGeom>
          <a:noFill/>
        </p:spPr>
        <p:txBody>
          <a:bodyPr wrap="square" rtlCol="0">
            <a:spAutoFit/>
          </a:bodyPr>
          <a:lstStyle/>
          <a:p>
            <a:r>
              <a:rPr lang="ka-GE" dirty="0">
                <a:solidFill>
                  <a:schemeClr val="bg1"/>
                </a:solidFill>
              </a:rPr>
              <a:t>2019-2020</a:t>
            </a:r>
            <a:endParaRPr lang="en-US" dirty="0">
              <a:solidFill>
                <a:schemeClr val="bg1"/>
              </a:solidFill>
            </a:endParaRPr>
          </a:p>
        </p:txBody>
      </p:sp>
      <p:sp>
        <p:nvSpPr>
          <p:cNvPr id="4" name="Title 3"/>
          <p:cNvSpPr>
            <a:spLocks noGrp="1"/>
          </p:cNvSpPr>
          <p:nvPr>
            <p:ph type="ctrTitle"/>
          </p:nvPr>
        </p:nvSpPr>
        <p:spPr/>
        <p:txBody>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 y="609600"/>
            <a:ext cx="9296400" cy="2585323"/>
          </a:xfrm>
          <a:prstGeom prst="rect">
            <a:avLst/>
          </a:prstGeom>
          <a:noFill/>
        </p:spPr>
        <p:txBody>
          <a:bodyPr wrap="square" rtlCol="0">
            <a:spAutoFit/>
          </a:bodyPr>
          <a:lstStyle/>
          <a:p>
            <a:pPr>
              <a:lnSpc>
                <a:spcPct val="150000"/>
              </a:lnSpc>
            </a:pPr>
            <a:r>
              <a:rPr lang="ka-GE" sz="3600" b="1" dirty="0">
                <a:solidFill>
                  <a:schemeClr val="accent2">
                    <a:lumMod val="50000"/>
                  </a:schemeClr>
                </a:solidFill>
                <a:latin typeface="+mj-lt"/>
              </a:rPr>
              <a:t>ჯანდაცვის სექტორის შესაძლებლობების გაძლიერება და გადაუდებელი მზადყოფნა  COVID-19 შემდგომი ტალღებისთვის</a:t>
            </a:r>
          </a:p>
        </p:txBody>
      </p:sp>
      <p:sp>
        <p:nvSpPr>
          <p:cNvPr id="12" name="Rectangle 11"/>
          <p:cNvSpPr/>
          <p:nvPr/>
        </p:nvSpPr>
        <p:spPr>
          <a:xfrm>
            <a:off x="144684" y="3454078"/>
            <a:ext cx="6781800" cy="954107"/>
          </a:xfrm>
          <a:prstGeom prst="rect">
            <a:avLst/>
          </a:prstGeom>
        </p:spPr>
        <p:txBody>
          <a:bodyPr wrap="square">
            <a:spAutoFit/>
          </a:bodyPr>
          <a:lstStyle/>
          <a:p>
            <a:pPr algn="ctr"/>
            <a:r>
              <a:rPr lang="ka-GE" sz="2800" b="1" dirty="0">
                <a:solidFill>
                  <a:schemeClr val="accent3">
                    <a:lumMod val="75000"/>
                  </a:schemeClr>
                </a:solidFill>
                <a:latin typeface="+mj-lt"/>
              </a:rPr>
              <a:t>ჯანდაცვის სექტორის სამოქმედო გეგმა</a:t>
            </a:r>
            <a:r>
              <a:rPr lang="en-US" sz="2800" b="1" dirty="0">
                <a:solidFill>
                  <a:schemeClr val="accent3">
                    <a:lumMod val="75000"/>
                  </a:schemeClr>
                </a:solidFill>
                <a:latin typeface="+mj-lt"/>
              </a:rPr>
              <a:t> 2020-2021</a:t>
            </a:r>
          </a:p>
        </p:txBody>
      </p:sp>
    </p:spTree>
    <p:extLst>
      <p:ext uri="{BB962C8B-B14F-4D97-AF65-F5344CB8AC3E}">
        <p14:creationId xmlns:p14="http://schemas.microsoft.com/office/powerpoint/2010/main" val="3246681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721" y="176538"/>
            <a:ext cx="8911687" cy="791722"/>
          </a:xfrm>
        </p:spPr>
        <p:txBody>
          <a:bodyPr>
            <a:normAutofit/>
          </a:bodyPr>
          <a:lstStyle/>
          <a:p>
            <a:r>
              <a:rPr lang="ka-GE" b="1" dirty="0">
                <a:solidFill>
                  <a:srgbClr val="C00000"/>
                </a:solidFill>
              </a:rPr>
              <a:t>ლაბორატორიული სისტემის გაძლიერება</a:t>
            </a:r>
            <a:endParaRPr lang="en-US" dirty="0">
              <a:solidFill>
                <a:srgbClr val="C00000"/>
              </a:solidFill>
            </a:endParaRPr>
          </a:p>
        </p:txBody>
      </p:sp>
      <p:sp>
        <p:nvSpPr>
          <p:cNvPr id="7" name="Title 1"/>
          <p:cNvSpPr txBox="1">
            <a:spLocks/>
          </p:cNvSpPr>
          <p:nvPr/>
        </p:nvSpPr>
        <p:spPr>
          <a:xfrm>
            <a:off x="772765" y="2696848"/>
            <a:ext cx="10515600" cy="132556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08B5A1"/>
              </a:solidFill>
            </a:endParaRPr>
          </a:p>
        </p:txBody>
      </p:sp>
      <p:sp>
        <p:nvSpPr>
          <p:cNvPr id="39" name="Oval 38"/>
          <p:cNvSpPr/>
          <p:nvPr/>
        </p:nvSpPr>
        <p:spPr>
          <a:xfrm>
            <a:off x="592755" y="172452"/>
            <a:ext cx="799894" cy="79989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C00000"/>
                </a:solidFill>
              </a:rPr>
              <a:t>3</a:t>
            </a:r>
          </a:p>
        </p:txBody>
      </p:sp>
      <p:sp>
        <p:nvSpPr>
          <p:cNvPr id="3" name="TextBox 2"/>
          <p:cNvSpPr txBox="1"/>
          <p:nvPr/>
        </p:nvSpPr>
        <p:spPr>
          <a:xfrm>
            <a:off x="591339" y="1164120"/>
            <a:ext cx="2193229" cy="461665"/>
          </a:xfrm>
          <a:prstGeom prst="rect">
            <a:avLst/>
          </a:prstGeom>
          <a:noFill/>
        </p:spPr>
        <p:txBody>
          <a:bodyPr wrap="none" rtlCol="0">
            <a:spAutoFit/>
          </a:bodyPr>
          <a:lstStyle/>
          <a:p>
            <a:r>
              <a:rPr lang="ka-GE" sz="2400" b="1" dirty="0"/>
              <a:t>ღონისძიებები</a:t>
            </a:r>
            <a:endParaRPr lang="en-US" sz="2400" b="1" dirty="0"/>
          </a:p>
        </p:txBody>
      </p:sp>
      <p:graphicFrame>
        <p:nvGraphicFramePr>
          <p:cNvPr id="5" name="Diagram 4"/>
          <p:cNvGraphicFramePr/>
          <p:nvPr>
            <p:extLst>
              <p:ext uri="{D42A27DB-BD31-4B8C-83A1-F6EECF244321}">
                <p14:modId xmlns:p14="http://schemas.microsoft.com/office/powerpoint/2010/main" val="1951682078"/>
              </p:ext>
            </p:extLst>
          </p:nvPr>
        </p:nvGraphicFramePr>
        <p:xfrm>
          <a:off x="772765" y="754062"/>
          <a:ext cx="10372559" cy="3540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772765" y="3685396"/>
            <a:ext cx="11135788" cy="2816156"/>
          </a:xfrm>
          <a:prstGeom prst="rect">
            <a:avLst/>
          </a:prstGeom>
        </p:spPr>
        <p:txBody>
          <a:bodyPr wrap="square">
            <a:spAutoFit/>
          </a:bodyPr>
          <a:lstStyle/>
          <a:p>
            <a:pPr marL="285750" indent="-285750">
              <a:buFont typeface="Wingdings" panose="05000000000000000000" pitchFamily="2" charset="2"/>
              <a:buChar char="q"/>
            </a:pPr>
            <a:r>
              <a:rPr lang="ka-GE" dirty="0">
                <a:solidFill>
                  <a:schemeClr val="tx2">
                    <a:lumMod val="50000"/>
                  </a:schemeClr>
                </a:solidFill>
              </a:rPr>
              <a:t>ჭკვიანი“ ტესტირება - ტესტირების მეთოდის სწორად შერჩევა - სწორად შერჩეული ადამიანისთვის - სწორ დროს</a:t>
            </a:r>
          </a:p>
          <a:p>
            <a:pPr marL="285750" indent="-285750">
              <a:buFont typeface="Wingdings" panose="05000000000000000000" pitchFamily="2" charset="2"/>
              <a:buChar char="q"/>
            </a:pPr>
            <a:r>
              <a:rPr lang="ka-GE" dirty="0">
                <a:solidFill>
                  <a:schemeClr val="tx2">
                    <a:lumMod val="50000"/>
                  </a:schemeClr>
                </a:solidFill>
                <a:ea typeface="+mn-lt"/>
                <a:cs typeface="Calibri" panose="020F0502020204030204" pitchFamily="34" charset="0"/>
              </a:rPr>
              <a:t>სავალდებულო ტესტირებისთვის პრიორიტეტული ჯგუფების განსაზღვრა</a:t>
            </a:r>
          </a:p>
          <a:p>
            <a:pPr marL="285750" indent="-285750">
              <a:buFont typeface="Wingdings" panose="05000000000000000000" pitchFamily="2" charset="2"/>
              <a:buChar char="Ø"/>
            </a:pPr>
            <a:endParaRPr lang="ka-GE" dirty="0">
              <a:solidFill>
                <a:schemeClr val="tx2">
                  <a:lumMod val="50000"/>
                </a:schemeClr>
              </a:solidFill>
              <a:ea typeface="+mn-lt"/>
              <a:cs typeface="Calibri" panose="020F0502020204030204" pitchFamily="34" charset="0"/>
            </a:endParaRPr>
          </a:p>
          <a:p>
            <a:pPr marL="285750" indent="-285750">
              <a:buFont typeface="Wingdings" panose="05000000000000000000" pitchFamily="2" charset="2"/>
              <a:buChar char="Ø"/>
            </a:pPr>
            <a:r>
              <a:rPr lang="ka-GE" dirty="0">
                <a:solidFill>
                  <a:schemeClr val="tx2">
                    <a:lumMod val="50000"/>
                  </a:schemeClr>
                </a:solidFill>
                <a:ea typeface="+mn-lt"/>
                <a:cs typeface="Calibri" panose="020F0502020204030204" pitchFamily="34" charset="0"/>
              </a:rPr>
              <a:t>დამატებით:</a:t>
            </a:r>
            <a:endParaRPr lang="nb-NO" dirty="0">
              <a:solidFill>
                <a:schemeClr val="tx2">
                  <a:lumMod val="50000"/>
                </a:schemeClr>
              </a:solidFill>
              <a:ea typeface="+mn-lt"/>
              <a:cs typeface="Calibri" panose="020F0502020204030204" pitchFamily="34" charset="0"/>
            </a:endParaRPr>
          </a:p>
          <a:p>
            <a:pPr marL="914400" lvl="1" indent="-457200">
              <a:spcBef>
                <a:spcPts val="0"/>
              </a:spcBef>
              <a:spcAft>
                <a:spcPts val="600"/>
              </a:spcAft>
              <a:buFont typeface="Wingdings" panose="05000000000000000000" pitchFamily="2" charset="2"/>
              <a:buChar char="Ø"/>
            </a:pPr>
            <a:r>
              <a:rPr lang="ka-GE" dirty="0">
                <a:solidFill>
                  <a:schemeClr val="tx2">
                    <a:lumMod val="50000"/>
                  </a:schemeClr>
                </a:solidFill>
                <a:ea typeface="+mn-lt"/>
                <a:cs typeface="Calibri" panose="020F0502020204030204" pitchFamily="34" charset="0"/>
              </a:rPr>
              <a:t>მობილური ტესტირება</a:t>
            </a:r>
            <a:endParaRPr lang="nb-NO" dirty="0">
              <a:solidFill>
                <a:schemeClr val="tx2">
                  <a:lumMod val="50000"/>
                </a:schemeClr>
              </a:solidFill>
              <a:ea typeface="+mn-lt"/>
              <a:cs typeface="Calibri" panose="020F0502020204030204" pitchFamily="34" charset="0"/>
            </a:endParaRPr>
          </a:p>
          <a:p>
            <a:pPr marL="914400" lvl="1" indent="-457200">
              <a:spcBef>
                <a:spcPts val="0"/>
              </a:spcBef>
              <a:spcAft>
                <a:spcPts val="600"/>
              </a:spcAft>
              <a:buFont typeface="Wingdings" panose="05000000000000000000" pitchFamily="2" charset="2"/>
              <a:buChar char="Ø"/>
            </a:pPr>
            <a:r>
              <a:rPr lang="ka-GE" dirty="0">
                <a:solidFill>
                  <a:schemeClr val="tx2">
                    <a:lumMod val="50000"/>
                  </a:schemeClr>
                </a:solidFill>
                <a:ea typeface="+mn-lt"/>
                <a:cs typeface="Calibri" panose="020F0502020204030204" pitchFamily="34" charset="0"/>
              </a:rPr>
              <a:t>ტესტირება ნერწყვის ნიმუშის გამოყენებით</a:t>
            </a:r>
            <a:endParaRPr lang="nb-NO" dirty="0">
              <a:solidFill>
                <a:schemeClr val="tx2">
                  <a:lumMod val="50000"/>
                </a:schemeClr>
              </a:solidFill>
              <a:ea typeface="+mn-lt"/>
              <a:cs typeface="Calibri" panose="020F0502020204030204" pitchFamily="34" charset="0"/>
            </a:endParaRPr>
          </a:p>
          <a:p>
            <a:pPr marL="914400" lvl="1" indent="-457200">
              <a:spcBef>
                <a:spcPts val="0"/>
              </a:spcBef>
              <a:spcAft>
                <a:spcPts val="600"/>
              </a:spcAft>
              <a:buFont typeface="Wingdings" panose="05000000000000000000" pitchFamily="2" charset="2"/>
              <a:buChar char="Ø"/>
            </a:pPr>
            <a:r>
              <a:rPr lang="ka-GE" dirty="0">
                <a:solidFill>
                  <a:schemeClr val="tx2">
                    <a:lumMod val="50000"/>
                  </a:schemeClr>
                </a:solidFill>
                <a:ea typeface="+mn-lt"/>
                <a:cs typeface="Calibri" panose="020F0502020204030204" pitchFamily="34" charset="0"/>
              </a:rPr>
              <a:t>მეთვალყურეობის განხორციელება ადგილზე ტესტირებით</a:t>
            </a:r>
            <a:endParaRPr lang="nb-NO" dirty="0">
              <a:solidFill>
                <a:schemeClr val="tx2">
                  <a:lumMod val="50000"/>
                </a:schemeClr>
              </a:solidFill>
              <a:ea typeface="+mn-lt"/>
              <a:cs typeface="Calibri" panose="020F0502020204030204" pitchFamily="34" charset="0"/>
            </a:endParaRPr>
          </a:p>
          <a:p>
            <a:pPr marL="914400" lvl="1" indent="-457200">
              <a:spcBef>
                <a:spcPts val="0"/>
              </a:spcBef>
              <a:spcAft>
                <a:spcPts val="600"/>
              </a:spcAft>
              <a:buFont typeface="Wingdings" panose="05000000000000000000" pitchFamily="2" charset="2"/>
              <a:buChar char="Ø"/>
            </a:pPr>
            <a:r>
              <a:rPr lang="ka-GE" dirty="0">
                <a:solidFill>
                  <a:schemeClr val="tx2">
                    <a:lumMod val="50000"/>
                  </a:schemeClr>
                </a:solidFill>
                <a:ea typeface="+mn-lt"/>
                <a:cs typeface="Calibri" panose="020F0502020204030204" pitchFamily="34" charset="0"/>
              </a:rPr>
              <a:t>პულ ტესტირება</a:t>
            </a:r>
            <a:endParaRPr lang="en-US" dirty="0">
              <a:solidFill>
                <a:schemeClr val="tx2">
                  <a:lumMod val="50000"/>
                </a:schemeClr>
              </a:solidFill>
              <a:cs typeface="Calibri" panose="020F0502020204030204" pitchFamily="34" charset="0"/>
            </a:endParaRPr>
          </a:p>
        </p:txBody>
      </p:sp>
      <p:sp>
        <p:nvSpPr>
          <p:cNvPr id="8" name="TextBox 7">
            <a:extLst>
              <a:ext uri="{FF2B5EF4-FFF2-40B4-BE49-F238E27FC236}">
                <a16:creationId xmlns:a16="http://schemas.microsoft.com/office/drawing/2014/main" id="{C07F88F0-5AC2-42C1-8F81-F0786CCD33CD}"/>
              </a:ext>
            </a:extLst>
          </p:cNvPr>
          <p:cNvSpPr txBox="1"/>
          <p:nvPr/>
        </p:nvSpPr>
        <p:spPr>
          <a:xfrm>
            <a:off x="9377919" y="6221390"/>
            <a:ext cx="2926080" cy="523220"/>
          </a:xfrm>
          <a:prstGeom prst="rect">
            <a:avLst/>
          </a:prstGeom>
          <a:noFill/>
        </p:spPr>
        <p:txBody>
          <a:bodyPr wrap="square" rtlCol="0">
            <a:spAutoFit/>
          </a:bodyPr>
          <a:lstStyle/>
          <a:p>
            <a:r>
              <a:rPr lang="ka-GE" sz="1400" b="1" dirty="0">
                <a:solidFill>
                  <a:schemeClr val="accent3">
                    <a:lumMod val="50000"/>
                  </a:schemeClr>
                </a:solidFill>
              </a:rPr>
              <a:t>დაწყების თარიღი:    02.2020</a:t>
            </a:r>
          </a:p>
          <a:p>
            <a:r>
              <a:rPr lang="ka-GE" sz="1400" b="1" dirty="0">
                <a:solidFill>
                  <a:schemeClr val="accent3">
                    <a:lumMod val="50000"/>
                  </a:schemeClr>
                </a:solidFill>
              </a:rPr>
              <a:t>პირველადი შედეგი: 12.2021</a:t>
            </a:r>
            <a:endParaRPr lang="en-US" sz="1400" b="1" dirty="0">
              <a:solidFill>
                <a:schemeClr val="accent3">
                  <a:lumMod val="50000"/>
                </a:schemeClr>
              </a:solidFill>
            </a:endParaRPr>
          </a:p>
        </p:txBody>
      </p:sp>
      <p:grpSp>
        <p:nvGrpSpPr>
          <p:cNvPr id="9" name="Google Shape;12476;p53">
            <a:extLst>
              <a:ext uri="{FF2B5EF4-FFF2-40B4-BE49-F238E27FC236}">
                <a16:creationId xmlns:a16="http://schemas.microsoft.com/office/drawing/2014/main" id="{AFDB7159-D6D3-4E13-B67F-9088E3F92BDF}"/>
              </a:ext>
            </a:extLst>
          </p:cNvPr>
          <p:cNvGrpSpPr/>
          <p:nvPr/>
        </p:nvGrpSpPr>
        <p:grpSpPr>
          <a:xfrm>
            <a:off x="8752160" y="6219042"/>
            <a:ext cx="615001" cy="499283"/>
            <a:chOff x="6083810" y="1547297"/>
            <a:chExt cx="382819" cy="310788"/>
          </a:xfrm>
          <a:solidFill>
            <a:schemeClr val="bg1"/>
          </a:solidFill>
        </p:grpSpPr>
        <p:sp>
          <p:nvSpPr>
            <p:cNvPr id="10" name="Google Shape;12477;p53">
              <a:extLst>
                <a:ext uri="{FF2B5EF4-FFF2-40B4-BE49-F238E27FC236}">
                  <a16:creationId xmlns:a16="http://schemas.microsoft.com/office/drawing/2014/main" id="{8D098A03-2AC8-442B-A0A1-AD17C1ECE60C}"/>
                </a:ext>
              </a:extLst>
            </p:cNvPr>
            <p:cNvSpPr/>
            <p:nvPr/>
          </p:nvSpPr>
          <p:spPr>
            <a:xfrm>
              <a:off x="6083810" y="1547297"/>
              <a:ext cx="382819" cy="310788"/>
            </a:xfrm>
            <a:custGeom>
              <a:avLst/>
              <a:gdLst/>
              <a:ahLst/>
              <a:cxnLst/>
              <a:rect l="l" t="t" r="r" b="b"/>
              <a:pathLst>
                <a:path w="12027" h="9764" extrusionOk="0">
                  <a:moveTo>
                    <a:pt x="1834" y="334"/>
                  </a:moveTo>
                  <a:cubicBezTo>
                    <a:pt x="1834" y="334"/>
                    <a:pt x="1846" y="334"/>
                    <a:pt x="1846" y="358"/>
                  </a:cubicBezTo>
                  <a:lnTo>
                    <a:pt x="1846" y="1108"/>
                  </a:lnTo>
                  <a:cubicBezTo>
                    <a:pt x="1846" y="1108"/>
                    <a:pt x="1846" y="1132"/>
                    <a:pt x="1834" y="1132"/>
                  </a:cubicBezTo>
                  <a:lnTo>
                    <a:pt x="1465" y="1132"/>
                  </a:lnTo>
                  <a:cubicBezTo>
                    <a:pt x="1465" y="1132"/>
                    <a:pt x="1453" y="1132"/>
                    <a:pt x="1453" y="1108"/>
                  </a:cubicBezTo>
                  <a:lnTo>
                    <a:pt x="1453" y="358"/>
                  </a:lnTo>
                  <a:lnTo>
                    <a:pt x="1834" y="334"/>
                  </a:lnTo>
                  <a:close/>
                  <a:moveTo>
                    <a:pt x="10502" y="334"/>
                  </a:moveTo>
                  <a:cubicBezTo>
                    <a:pt x="10502" y="334"/>
                    <a:pt x="10514" y="334"/>
                    <a:pt x="10514" y="358"/>
                  </a:cubicBezTo>
                  <a:lnTo>
                    <a:pt x="10514" y="1108"/>
                  </a:lnTo>
                  <a:cubicBezTo>
                    <a:pt x="10514" y="1108"/>
                    <a:pt x="10514" y="1132"/>
                    <a:pt x="10502" y="1132"/>
                  </a:cubicBezTo>
                  <a:lnTo>
                    <a:pt x="10133" y="1132"/>
                  </a:lnTo>
                  <a:cubicBezTo>
                    <a:pt x="10133" y="1132"/>
                    <a:pt x="10109" y="1132"/>
                    <a:pt x="10109" y="1108"/>
                  </a:cubicBezTo>
                  <a:lnTo>
                    <a:pt x="10109" y="358"/>
                  </a:lnTo>
                  <a:lnTo>
                    <a:pt x="10502" y="334"/>
                  </a:lnTo>
                  <a:close/>
                  <a:moveTo>
                    <a:pt x="11229" y="1096"/>
                  </a:moveTo>
                  <a:cubicBezTo>
                    <a:pt x="11443" y="1096"/>
                    <a:pt x="11621" y="1274"/>
                    <a:pt x="11621" y="1477"/>
                  </a:cubicBezTo>
                  <a:lnTo>
                    <a:pt x="11621" y="9013"/>
                  </a:lnTo>
                  <a:cubicBezTo>
                    <a:pt x="11645" y="9240"/>
                    <a:pt x="11467" y="9406"/>
                    <a:pt x="11264" y="9406"/>
                  </a:cubicBezTo>
                  <a:lnTo>
                    <a:pt x="727" y="9406"/>
                  </a:lnTo>
                  <a:cubicBezTo>
                    <a:pt x="513" y="9406"/>
                    <a:pt x="334" y="9228"/>
                    <a:pt x="334" y="9013"/>
                  </a:cubicBezTo>
                  <a:lnTo>
                    <a:pt x="334" y="1477"/>
                  </a:lnTo>
                  <a:cubicBezTo>
                    <a:pt x="334" y="1274"/>
                    <a:pt x="513" y="1096"/>
                    <a:pt x="727" y="1096"/>
                  </a:cubicBezTo>
                  <a:lnTo>
                    <a:pt x="1108" y="1096"/>
                  </a:lnTo>
                  <a:lnTo>
                    <a:pt x="1108" y="1108"/>
                  </a:lnTo>
                  <a:cubicBezTo>
                    <a:pt x="1108" y="1322"/>
                    <a:pt x="1275" y="1465"/>
                    <a:pt x="1465" y="1465"/>
                  </a:cubicBezTo>
                  <a:lnTo>
                    <a:pt x="1834" y="1465"/>
                  </a:lnTo>
                  <a:cubicBezTo>
                    <a:pt x="2049" y="1465"/>
                    <a:pt x="2192" y="1298"/>
                    <a:pt x="2192" y="1108"/>
                  </a:cubicBezTo>
                  <a:lnTo>
                    <a:pt x="2192" y="1096"/>
                  </a:lnTo>
                  <a:lnTo>
                    <a:pt x="9752" y="1096"/>
                  </a:lnTo>
                  <a:lnTo>
                    <a:pt x="9752" y="1108"/>
                  </a:lnTo>
                  <a:cubicBezTo>
                    <a:pt x="9752" y="1322"/>
                    <a:pt x="9919" y="1465"/>
                    <a:pt x="10109" y="1465"/>
                  </a:cubicBezTo>
                  <a:lnTo>
                    <a:pt x="10490" y="1465"/>
                  </a:lnTo>
                  <a:cubicBezTo>
                    <a:pt x="10693" y="1465"/>
                    <a:pt x="10848" y="1298"/>
                    <a:pt x="10848" y="1108"/>
                  </a:cubicBezTo>
                  <a:lnTo>
                    <a:pt x="10848" y="1096"/>
                  </a:lnTo>
                  <a:close/>
                  <a:moveTo>
                    <a:pt x="1489" y="0"/>
                  </a:moveTo>
                  <a:cubicBezTo>
                    <a:pt x="1287" y="0"/>
                    <a:pt x="1132" y="155"/>
                    <a:pt x="1132" y="358"/>
                  </a:cubicBezTo>
                  <a:lnTo>
                    <a:pt x="1132" y="739"/>
                  </a:lnTo>
                  <a:lnTo>
                    <a:pt x="751" y="739"/>
                  </a:lnTo>
                  <a:cubicBezTo>
                    <a:pt x="346" y="739"/>
                    <a:pt x="1" y="1072"/>
                    <a:pt x="1" y="1489"/>
                  </a:cubicBezTo>
                  <a:lnTo>
                    <a:pt x="1" y="9013"/>
                  </a:lnTo>
                  <a:cubicBezTo>
                    <a:pt x="1" y="9418"/>
                    <a:pt x="334" y="9764"/>
                    <a:pt x="751" y="9764"/>
                  </a:cubicBezTo>
                  <a:lnTo>
                    <a:pt x="11288" y="9764"/>
                  </a:lnTo>
                  <a:cubicBezTo>
                    <a:pt x="11693" y="9764"/>
                    <a:pt x="12026" y="9430"/>
                    <a:pt x="12026" y="9013"/>
                  </a:cubicBezTo>
                  <a:lnTo>
                    <a:pt x="12026" y="1489"/>
                  </a:lnTo>
                  <a:cubicBezTo>
                    <a:pt x="12002" y="1084"/>
                    <a:pt x="11657" y="739"/>
                    <a:pt x="11264" y="739"/>
                  </a:cubicBezTo>
                  <a:lnTo>
                    <a:pt x="10871" y="739"/>
                  </a:lnTo>
                  <a:lnTo>
                    <a:pt x="10871" y="358"/>
                  </a:lnTo>
                  <a:cubicBezTo>
                    <a:pt x="10871" y="143"/>
                    <a:pt x="10705" y="0"/>
                    <a:pt x="10514" y="0"/>
                  </a:cubicBezTo>
                  <a:lnTo>
                    <a:pt x="10145" y="0"/>
                  </a:lnTo>
                  <a:cubicBezTo>
                    <a:pt x="9931" y="0"/>
                    <a:pt x="9788" y="155"/>
                    <a:pt x="9788" y="358"/>
                  </a:cubicBezTo>
                  <a:lnTo>
                    <a:pt x="9788" y="739"/>
                  </a:lnTo>
                  <a:lnTo>
                    <a:pt x="2227" y="739"/>
                  </a:lnTo>
                  <a:lnTo>
                    <a:pt x="2227" y="358"/>
                  </a:lnTo>
                  <a:cubicBezTo>
                    <a:pt x="2227" y="143"/>
                    <a:pt x="2061" y="0"/>
                    <a:pt x="187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78;p53">
              <a:extLst>
                <a:ext uri="{FF2B5EF4-FFF2-40B4-BE49-F238E27FC236}">
                  <a16:creationId xmlns:a16="http://schemas.microsoft.com/office/drawing/2014/main" id="{79B02791-72FF-47B7-A824-F3CD14F1F51E}"/>
                </a:ext>
              </a:extLst>
            </p:cNvPr>
            <p:cNvSpPr/>
            <p:nvPr/>
          </p:nvSpPr>
          <p:spPr>
            <a:xfrm>
              <a:off x="6106950" y="1606787"/>
              <a:ext cx="334661" cy="11395"/>
            </a:xfrm>
            <a:custGeom>
              <a:avLst/>
              <a:gdLst/>
              <a:ahLst/>
              <a:cxnLst/>
              <a:rect l="l" t="t" r="r" b="b"/>
              <a:pathLst>
                <a:path w="10514" h="358" extrusionOk="0">
                  <a:moveTo>
                    <a:pt x="179" y="1"/>
                  </a:moveTo>
                  <a:cubicBezTo>
                    <a:pt x="72" y="1"/>
                    <a:pt x="0" y="72"/>
                    <a:pt x="0" y="179"/>
                  </a:cubicBezTo>
                  <a:cubicBezTo>
                    <a:pt x="0" y="286"/>
                    <a:pt x="72" y="358"/>
                    <a:pt x="179" y="358"/>
                  </a:cubicBezTo>
                  <a:lnTo>
                    <a:pt x="10335" y="358"/>
                  </a:lnTo>
                  <a:cubicBezTo>
                    <a:pt x="10442" y="358"/>
                    <a:pt x="10513" y="286"/>
                    <a:pt x="10513" y="179"/>
                  </a:cubicBezTo>
                  <a:cubicBezTo>
                    <a:pt x="10513" y="72"/>
                    <a:pt x="10442" y="1"/>
                    <a:pt x="10335"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479;p53">
              <a:extLst>
                <a:ext uri="{FF2B5EF4-FFF2-40B4-BE49-F238E27FC236}">
                  <a16:creationId xmlns:a16="http://schemas.microsoft.com/office/drawing/2014/main" id="{F50E84F8-77F8-4946-B365-E5A0A56DB443}"/>
                </a:ext>
              </a:extLst>
            </p:cNvPr>
            <p:cNvSpPr/>
            <p:nvPr/>
          </p:nvSpPr>
          <p:spPr>
            <a:xfrm>
              <a:off x="6124743" y="1655296"/>
              <a:ext cx="47427" cy="11395"/>
            </a:xfrm>
            <a:custGeom>
              <a:avLst/>
              <a:gdLst/>
              <a:ahLst/>
              <a:cxnLst/>
              <a:rect l="l" t="t" r="r" b="b"/>
              <a:pathLst>
                <a:path w="1490" h="358" extrusionOk="0">
                  <a:moveTo>
                    <a:pt x="179" y="1"/>
                  </a:moveTo>
                  <a:cubicBezTo>
                    <a:pt x="72" y="1"/>
                    <a:pt x="1" y="72"/>
                    <a:pt x="1" y="179"/>
                  </a:cubicBezTo>
                  <a:cubicBezTo>
                    <a:pt x="1" y="275"/>
                    <a:pt x="72" y="358"/>
                    <a:pt x="179" y="358"/>
                  </a:cubicBezTo>
                  <a:lnTo>
                    <a:pt x="1310" y="358"/>
                  </a:lnTo>
                  <a:cubicBezTo>
                    <a:pt x="1418" y="358"/>
                    <a:pt x="1489" y="275"/>
                    <a:pt x="1489" y="179"/>
                  </a:cubicBezTo>
                  <a:cubicBezTo>
                    <a:pt x="1489" y="72"/>
                    <a:pt x="1406"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480;p53">
              <a:extLst>
                <a:ext uri="{FF2B5EF4-FFF2-40B4-BE49-F238E27FC236}">
                  <a16:creationId xmlns:a16="http://schemas.microsoft.com/office/drawing/2014/main" id="{A2F6BBC5-2780-47E7-A006-64E88F650217}"/>
                </a:ext>
              </a:extLst>
            </p:cNvPr>
            <p:cNvSpPr/>
            <p:nvPr/>
          </p:nvSpPr>
          <p:spPr>
            <a:xfrm>
              <a:off x="6208520" y="1655296"/>
              <a:ext cx="47395" cy="11395"/>
            </a:xfrm>
            <a:custGeom>
              <a:avLst/>
              <a:gdLst/>
              <a:ahLst/>
              <a:cxnLst/>
              <a:rect l="l" t="t" r="r" b="b"/>
              <a:pathLst>
                <a:path w="1489" h="358" extrusionOk="0">
                  <a:moveTo>
                    <a:pt x="179" y="1"/>
                  </a:moveTo>
                  <a:cubicBezTo>
                    <a:pt x="83" y="1"/>
                    <a:pt x="0" y="72"/>
                    <a:pt x="0" y="179"/>
                  </a:cubicBezTo>
                  <a:cubicBezTo>
                    <a:pt x="0" y="275"/>
                    <a:pt x="83" y="358"/>
                    <a:pt x="179" y="358"/>
                  </a:cubicBezTo>
                  <a:lnTo>
                    <a:pt x="1310" y="358"/>
                  </a:lnTo>
                  <a:cubicBezTo>
                    <a:pt x="1417" y="358"/>
                    <a:pt x="1488" y="275"/>
                    <a:pt x="1488" y="179"/>
                  </a:cubicBezTo>
                  <a:cubicBezTo>
                    <a:pt x="1488" y="72"/>
                    <a:pt x="1405"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481;p53">
              <a:extLst>
                <a:ext uri="{FF2B5EF4-FFF2-40B4-BE49-F238E27FC236}">
                  <a16:creationId xmlns:a16="http://schemas.microsoft.com/office/drawing/2014/main" id="{967724ED-0ED4-4A1C-B32D-9618860AFBCE}"/>
                </a:ext>
              </a:extLst>
            </p:cNvPr>
            <p:cNvSpPr/>
            <p:nvPr/>
          </p:nvSpPr>
          <p:spPr>
            <a:xfrm>
              <a:off x="6376391" y="1655296"/>
              <a:ext cx="47395" cy="11395"/>
            </a:xfrm>
            <a:custGeom>
              <a:avLst/>
              <a:gdLst/>
              <a:ahLst/>
              <a:cxnLst/>
              <a:rect l="l" t="t" r="r" b="b"/>
              <a:pathLst>
                <a:path w="1489" h="358" extrusionOk="0">
                  <a:moveTo>
                    <a:pt x="179" y="1"/>
                  </a:moveTo>
                  <a:cubicBezTo>
                    <a:pt x="72" y="1"/>
                    <a:pt x="1" y="72"/>
                    <a:pt x="1" y="179"/>
                  </a:cubicBezTo>
                  <a:cubicBezTo>
                    <a:pt x="1" y="275"/>
                    <a:pt x="72" y="358"/>
                    <a:pt x="179" y="358"/>
                  </a:cubicBezTo>
                  <a:lnTo>
                    <a:pt x="1310" y="358"/>
                  </a:lnTo>
                  <a:cubicBezTo>
                    <a:pt x="1417" y="358"/>
                    <a:pt x="1489" y="275"/>
                    <a:pt x="1489" y="179"/>
                  </a:cubicBezTo>
                  <a:cubicBezTo>
                    <a:pt x="1489" y="72"/>
                    <a:pt x="1417"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482;p53">
              <a:extLst>
                <a:ext uri="{FF2B5EF4-FFF2-40B4-BE49-F238E27FC236}">
                  <a16:creationId xmlns:a16="http://schemas.microsoft.com/office/drawing/2014/main" id="{9F252019-87A2-4916-AFC9-A7913509B0F4}"/>
                </a:ext>
              </a:extLst>
            </p:cNvPr>
            <p:cNvSpPr/>
            <p:nvPr/>
          </p:nvSpPr>
          <p:spPr>
            <a:xfrm>
              <a:off x="6124743" y="1703041"/>
              <a:ext cx="47427" cy="11427"/>
            </a:xfrm>
            <a:custGeom>
              <a:avLst/>
              <a:gdLst/>
              <a:ahLst/>
              <a:cxnLst/>
              <a:rect l="l" t="t" r="r" b="b"/>
              <a:pathLst>
                <a:path w="1490" h="359" extrusionOk="0">
                  <a:moveTo>
                    <a:pt x="179" y="1"/>
                  </a:moveTo>
                  <a:cubicBezTo>
                    <a:pt x="72" y="1"/>
                    <a:pt x="1" y="72"/>
                    <a:pt x="1" y="180"/>
                  </a:cubicBezTo>
                  <a:cubicBezTo>
                    <a:pt x="1" y="275"/>
                    <a:pt x="72" y="358"/>
                    <a:pt x="179" y="358"/>
                  </a:cubicBezTo>
                  <a:lnTo>
                    <a:pt x="1310" y="358"/>
                  </a:lnTo>
                  <a:cubicBezTo>
                    <a:pt x="1418" y="358"/>
                    <a:pt x="1489" y="275"/>
                    <a:pt x="1489" y="180"/>
                  </a:cubicBezTo>
                  <a:cubicBezTo>
                    <a:pt x="1489" y="72"/>
                    <a:pt x="1406"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483;p53">
              <a:extLst>
                <a:ext uri="{FF2B5EF4-FFF2-40B4-BE49-F238E27FC236}">
                  <a16:creationId xmlns:a16="http://schemas.microsoft.com/office/drawing/2014/main" id="{11ABEB0A-3B35-4B51-95F2-F6879E106B93}"/>
                </a:ext>
              </a:extLst>
            </p:cNvPr>
            <p:cNvSpPr/>
            <p:nvPr/>
          </p:nvSpPr>
          <p:spPr>
            <a:xfrm>
              <a:off x="6292646" y="1703041"/>
              <a:ext cx="47395" cy="11427"/>
            </a:xfrm>
            <a:custGeom>
              <a:avLst/>
              <a:gdLst/>
              <a:ahLst/>
              <a:cxnLst/>
              <a:rect l="l" t="t" r="r" b="b"/>
              <a:pathLst>
                <a:path w="1489" h="359" extrusionOk="0">
                  <a:moveTo>
                    <a:pt x="179" y="1"/>
                  </a:moveTo>
                  <a:cubicBezTo>
                    <a:pt x="72" y="1"/>
                    <a:pt x="0" y="72"/>
                    <a:pt x="0" y="180"/>
                  </a:cubicBezTo>
                  <a:cubicBezTo>
                    <a:pt x="0" y="275"/>
                    <a:pt x="72" y="358"/>
                    <a:pt x="179" y="358"/>
                  </a:cubicBezTo>
                  <a:lnTo>
                    <a:pt x="1310" y="358"/>
                  </a:lnTo>
                  <a:cubicBezTo>
                    <a:pt x="1405" y="358"/>
                    <a:pt x="1489" y="275"/>
                    <a:pt x="1489" y="180"/>
                  </a:cubicBezTo>
                  <a:cubicBezTo>
                    <a:pt x="1489" y="72"/>
                    <a:pt x="1405"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484;p53">
              <a:extLst>
                <a:ext uri="{FF2B5EF4-FFF2-40B4-BE49-F238E27FC236}">
                  <a16:creationId xmlns:a16="http://schemas.microsoft.com/office/drawing/2014/main" id="{E5FC4F27-2E8F-41A7-9249-ED371F913906}"/>
                </a:ext>
              </a:extLst>
            </p:cNvPr>
            <p:cNvSpPr/>
            <p:nvPr/>
          </p:nvSpPr>
          <p:spPr>
            <a:xfrm>
              <a:off x="6124743" y="1750818"/>
              <a:ext cx="47427" cy="11395"/>
            </a:xfrm>
            <a:custGeom>
              <a:avLst/>
              <a:gdLst/>
              <a:ahLst/>
              <a:cxnLst/>
              <a:rect l="l" t="t" r="r" b="b"/>
              <a:pathLst>
                <a:path w="1490" h="358" extrusionOk="0">
                  <a:moveTo>
                    <a:pt x="179" y="0"/>
                  </a:moveTo>
                  <a:cubicBezTo>
                    <a:pt x="72" y="0"/>
                    <a:pt x="1" y="72"/>
                    <a:pt x="1" y="179"/>
                  </a:cubicBezTo>
                  <a:cubicBezTo>
                    <a:pt x="1" y="286"/>
                    <a:pt x="72" y="357"/>
                    <a:pt x="179" y="357"/>
                  </a:cubicBezTo>
                  <a:lnTo>
                    <a:pt x="1310" y="357"/>
                  </a:lnTo>
                  <a:cubicBezTo>
                    <a:pt x="1418" y="357"/>
                    <a:pt x="1489" y="286"/>
                    <a:pt x="1489" y="179"/>
                  </a:cubicBezTo>
                  <a:cubicBezTo>
                    <a:pt x="1489" y="72"/>
                    <a:pt x="1406"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485;p53">
              <a:extLst>
                <a:ext uri="{FF2B5EF4-FFF2-40B4-BE49-F238E27FC236}">
                  <a16:creationId xmlns:a16="http://schemas.microsoft.com/office/drawing/2014/main" id="{56FD1251-FCB5-4B8B-B088-B287D0823CCB}"/>
                </a:ext>
              </a:extLst>
            </p:cNvPr>
            <p:cNvSpPr/>
            <p:nvPr/>
          </p:nvSpPr>
          <p:spPr>
            <a:xfrm>
              <a:off x="6208520" y="1750818"/>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486;p53">
              <a:extLst>
                <a:ext uri="{FF2B5EF4-FFF2-40B4-BE49-F238E27FC236}">
                  <a16:creationId xmlns:a16="http://schemas.microsoft.com/office/drawing/2014/main" id="{F3B369F9-9B68-4D51-8DA3-0F1C7C3FA1FA}"/>
                </a:ext>
              </a:extLst>
            </p:cNvPr>
            <p:cNvSpPr/>
            <p:nvPr/>
          </p:nvSpPr>
          <p:spPr>
            <a:xfrm>
              <a:off x="6376391" y="1750818"/>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87;p53">
              <a:extLst>
                <a:ext uri="{FF2B5EF4-FFF2-40B4-BE49-F238E27FC236}">
                  <a16:creationId xmlns:a16="http://schemas.microsoft.com/office/drawing/2014/main" id="{EED72EBE-47EC-4E9B-9EFC-B3C7FCC5ED54}"/>
                </a:ext>
              </a:extLst>
            </p:cNvPr>
            <p:cNvSpPr/>
            <p:nvPr/>
          </p:nvSpPr>
          <p:spPr>
            <a:xfrm>
              <a:off x="6208520" y="1798563"/>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488;p53">
              <a:extLst>
                <a:ext uri="{FF2B5EF4-FFF2-40B4-BE49-F238E27FC236}">
                  <a16:creationId xmlns:a16="http://schemas.microsoft.com/office/drawing/2014/main" id="{755DBE49-0A7E-4C74-95F8-8AA4BE39E9D5}"/>
                </a:ext>
              </a:extLst>
            </p:cNvPr>
            <p:cNvSpPr/>
            <p:nvPr/>
          </p:nvSpPr>
          <p:spPr>
            <a:xfrm>
              <a:off x="6292646" y="1798563"/>
              <a:ext cx="47395" cy="11395"/>
            </a:xfrm>
            <a:custGeom>
              <a:avLst/>
              <a:gdLst/>
              <a:ahLst/>
              <a:cxnLst/>
              <a:rect l="l" t="t" r="r" b="b"/>
              <a:pathLst>
                <a:path w="1489" h="358" extrusionOk="0">
                  <a:moveTo>
                    <a:pt x="179" y="0"/>
                  </a:moveTo>
                  <a:cubicBezTo>
                    <a:pt x="72" y="0"/>
                    <a:pt x="0" y="72"/>
                    <a:pt x="0" y="179"/>
                  </a:cubicBezTo>
                  <a:cubicBezTo>
                    <a:pt x="0" y="286"/>
                    <a:pt x="72" y="357"/>
                    <a:pt x="179" y="357"/>
                  </a:cubicBezTo>
                  <a:lnTo>
                    <a:pt x="1310" y="357"/>
                  </a:lnTo>
                  <a:cubicBezTo>
                    <a:pt x="1405" y="357"/>
                    <a:pt x="1489" y="286"/>
                    <a:pt x="1489" y="179"/>
                  </a:cubicBezTo>
                  <a:cubicBezTo>
                    <a:pt x="1489" y="72"/>
                    <a:pt x="1405"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489;p53">
              <a:extLst>
                <a:ext uri="{FF2B5EF4-FFF2-40B4-BE49-F238E27FC236}">
                  <a16:creationId xmlns:a16="http://schemas.microsoft.com/office/drawing/2014/main" id="{30B69570-C156-46B1-9633-0EBA18AAEF24}"/>
                </a:ext>
              </a:extLst>
            </p:cNvPr>
            <p:cNvSpPr/>
            <p:nvPr/>
          </p:nvSpPr>
          <p:spPr>
            <a:xfrm>
              <a:off x="6376391" y="1798563"/>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490;p53">
              <a:extLst>
                <a:ext uri="{FF2B5EF4-FFF2-40B4-BE49-F238E27FC236}">
                  <a16:creationId xmlns:a16="http://schemas.microsoft.com/office/drawing/2014/main" id="{2EB05730-582C-40D9-B319-65C96A566ECF}"/>
                </a:ext>
              </a:extLst>
            </p:cNvPr>
            <p:cNvSpPr/>
            <p:nvPr/>
          </p:nvSpPr>
          <p:spPr>
            <a:xfrm>
              <a:off x="6207756" y="1690723"/>
              <a:ext cx="48923" cy="35108"/>
            </a:xfrm>
            <a:custGeom>
              <a:avLst/>
              <a:gdLst/>
              <a:ahLst/>
              <a:cxnLst/>
              <a:rect l="l" t="t" r="r" b="b"/>
              <a:pathLst>
                <a:path w="1537" h="1103" extrusionOk="0">
                  <a:moveTo>
                    <a:pt x="1328" y="1"/>
                  </a:moveTo>
                  <a:cubicBezTo>
                    <a:pt x="1283" y="1"/>
                    <a:pt x="1239" y="19"/>
                    <a:pt x="1203" y="55"/>
                  </a:cubicBezTo>
                  <a:lnTo>
                    <a:pt x="584" y="686"/>
                  </a:lnTo>
                  <a:lnTo>
                    <a:pt x="322" y="436"/>
                  </a:lnTo>
                  <a:cubicBezTo>
                    <a:pt x="286" y="394"/>
                    <a:pt x="241" y="373"/>
                    <a:pt x="197" y="373"/>
                  </a:cubicBezTo>
                  <a:cubicBezTo>
                    <a:pt x="152" y="373"/>
                    <a:pt x="107" y="394"/>
                    <a:pt x="72" y="436"/>
                  </a:cubicBezTo>
                  <a:cubicBezTo>
                    <a:pt x="0" y="507"/>
                    <a:pt x="0" y="614"/>
                    <a:pt x="72" y="686"/>
                  </a:cubicBezTo>
                  <a:lnTo>
                    <a:pt x="441" y="1055"/>
                  </a:lnTo>
                  <a:cubicBezTo>
                    <a:pt x="477" y="1078"/>
                    <a:pt x="512" y="1102"/>
                    <a:pt x="560" y="1102"/>
                  </a:cubicBezTo>
                  <a:cubicBezTo>
                    <a:pt x="607" y="1102"/>
                    <a:pt x="655" y="1078"/>
                    <a:pt x="679" y="1055"/>
                  </a:cubicBezTo>
                  <a:lnTo>
                    <a:pt x="1441" y="293"/>
                  </a:lnTo>
                  <a:cubicBezTo>
                    <a:pt x="1536" y="233"/>
                    <a:pt x="1536" y="138"/>
                    <a:pt x="1453" y="55"/>
                  </a:cubicBezTo>
                  <a:cubicBezTo>
                    <a:pt x="1417" y="19"/>
                    <a:pt x="1372" y="1"/>
                    <a:pt x="1328"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491;p53">
              <a:extLst>
                <a:ext uri="{FF2B5EF4-FFF2-40B4-BE49-F238E27FC236}">
                  <a16:creationId xmlns:a16="http://schemas.microsoft.com/office/drawing/2014/main" id="{3880D699-72A6-4387-B68A-0C6157D3CB9F}"/>
                </a:ext>
              </a:extLst>
            </p:cNvPr>
            <p:cNvSpPr/>
            <p:nvPr/>
          </p:nvSpPr>
          <p:spPr>
            <a:xfrm>
              <a:off x="6376009" y="1690723"/>
              <a:ext cx="48159" cy="35108"/>
            </a:xfrm>
            <a:custGeom>
              <a:avLst/>
              <a:gdLst/>
              <a:ahLst/>
              <a:cxnLst/>
              <a:rect l="l" t="t" r="r" b="b"/>
              <a:pathLst>
                <a:path w="1513" h="1103" extrusionOk="0">
                  <a:moveTo>
                    <a:pt x="1328" y="1"/>
                  </a:moveTo>
                  <a:cubicBezTo>
                    <a:pt x="1284" y="1"/>
                    <a:pt x="1239" y="19"/>
                    <a:pt x="1203" y="55"/>
                  </a:cubicBezTo>
                  <a:lnTo>
                    <a:pt x="572" y="686"/>
                  </a:lnTo>
                  <a:lnTo>
                    <a:pt x="322" y="436"/>
                  </a:lnTo>
                  <a:cubicBezTo>
                    <a:pt x="286" y="394"/>
                    <a:pt x="242" y="373"/>
                    <a:pt x="197" y="373"/>
                  </a:cubicBezTo>
                  <a:cubicBezTo>
                    <a:pt x="152" y="373"/>
                    <a:pt x="108" y="394"/>
                    <a:pt x="72" y="436"/>
                  </a:cubicBezTo>
                  <a:cubicBezTo>
                    <a:pt x="1" y="507"/>
                    <a:pt x="1" y="614"/>
                    <a:pt x="72" y="686"/>
                  </a:cubicBezTo>
                  <a:lnTo>
                    <a:pt x="441" y="1055"/>
                  </a:lnTo>
                  <a:cubicBezTo>
                    <a:pt x="477" y="1078"/>
                    <a:pt x="513" y="1102"/>
                    <a:pt x="560" y="1102"/>
                  </a:cubicBezTo>
                  <a:cubicBezTo>
                    <a:pt x="608" y="1102"/>
                    <a:pt x="644" y="1078"/>
                    <a:pt x="679" y="1055"/>
                  </a:cubicBezTo>
                  <a:lnTo>
                    <a:pt x="1441" y="293"/>
                  </a:lnTo>
                  <a:cubicBezTo>
                    <a:pt x="1513" y="233"/>
                    <a:pt x="1513" y="138"/>
                    <a:pt x="1453" y="55"/>
                  </a:cubicBezTo>
                  <a:cubicBezTo>
                    <a:pt x="1417" y="19"/>
                    <a:pt x="1373" y="1"/>
                    <a:pt x="1328"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492;p53">
              <a:extLst>
                <a:ext uri="{FF2B5EF4-FFF2-40B4-BE49-F238E27FC236}">
                  <a16:creationId xmlns:a16="http://schemas.microsoft.com/office/drawing/2014/main" id="{6815B6B0-DF6B-4CB8-BAF1-147E7608D0F9}"/>
                </a:ext>
              </a:extLst>
            </p:cNvPr>
            <p:cNvSpPr/>
            <p:nvPr/>
          </p:nvSpPr>
          <p:spPr>
            <a:xfrm>
              <a:off x="6291500" y="1738595"/>
              <a:ext cx="48923" cy="34981"/>
            </a:xfrm>
            <a:custGeom>
              <a:avLst/>
              <a:gdLst/>
              <a:ahLst/>
              <a:cxnLst/>
              <a:rect l="l" t="t" r="r" b="b"/>
              <a:pathLst>
                <a:path w="1537" h="1099" extrusionOk="0">
                  <a:moveTo>
                    <a:pt x="1334" y="0"/>
                  </a:moveTo>
                  <a:cubicBezTo>
                    <a:pt x="1289" y="0"/>
                    <a:pt x="1245" y="21"/>
                    <a:pt x="1203" y="63"/>
                  </a:cubicBezTo>
                  <a:lnTo>
                    <a:pt x="584" y="682"/>
                  </a:lnTo>
                  <a:lnTo>
                    <a:pt x="322" y="432"/>
                  </a:lnTo>
                  <a:cubicBezTo>
                    <a:pt x="286" y="396"/>
                    <a:pt x="242" y="378"/>
                    <a:pt x="197" y="378"/>
                  </a:cubicBezTo>
                  <a:cubicBezTo>
                    <a:pt x="152" y="378"/>
                    <a:pt x="108" y="396"/>
                    <a:pt x="72" y="432"/>
                  </a:cubicBezTo>
                  <a:cubicBezTo>
                    <a:pt x="1" y="503"/>
                    <a:pt x="1" y="610"/>
                    <a:pt x="72" y="682"/>
                  </a:cubicBezTo>
                  <a:lnTo>
                    <a:pt x="441" y="1051"/>
                  </a:lnTo>
                  <a:cubicBezTo>
                    <a:pt x="477" y="1087"/>
                    <a:pt x="524" y="1098"/>
                    <a:pt x="560" y="1098"/>
                  </a:cubicBezTo>
                  <a:cubicBezTo>
                    <a:pt x="608" y="1098"/>
                    <a:pt x="655" y="1087"/>
                    <a:pt x="679" y="1051"/>
                  </a:cubicBezTo>
                  <a:lnTo>
                    <a:pt x="1441" y="301"/>
                  </a:lnTo>
                  <a:cubicBezTo>
                    <a:pt x="1536" y="241"/>
                    <a:pt x="1536" y="134"/>
                    <a:pt x="1465" y="63"/>
                  </a:cubicBezTo>
                  <a:cubicBezTo>
                    <a:pt x="1423" y="21"/>
                    <a:pt x="1379" y="0"/>
                    <a:pt x="1334"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493;p53">
              <a:extLst>
                <a:ext uri="{FF2B5EF4-FFF2-40B4-BE49-F238E27FC236}">
                  <a16:creationId xmlns:a16="http://schemas.microsoft.com/office/drawing/2014/main" id="{F9A6A341-A947-4326-89E1-7754EDAAF3C4}"/>
                </a:ext>
              </a:extLst>
            </p:cNvPr>
            <p:cNvSpPr/>
            <p:nvPr/>
          </p:nvSpPr>
          <p:spPr>
            <a:xfrm>
              <a:off x="6123629" y="1786627"/>
              <a:ext cx="48891" cy="34695"/>
            </a:xfrm>
            <a:custGeom>
              <a:avLst/>
              <a:gdLst/>
              <a:ahLst/>
              <a:cxnLst/>
              <a:rect l="l" t="t" r="r" b="b"/>
              <a:pathLst>
                <a:path w="1536" h="1090" extrusionOk="0">
                  <a:moveTo>
                    <a:pt x="1340" y="0"/>
                  </a:moveTo>
                  <a:cubicBezTo>
                    <a:pt x="1295" y="0"/>
                    <a:pt x="1250" y="18"/>
                    <a:pt x="1215" y="54"/>
                  </a:cubicBezTo>
                  <a:lnTo>
                    <a:pt x="583" y="673"/>
                  </a:lnTo>
                  <a:lnTo>
                    <a:pt x="333" y="423"/>
                  </a:lnTo>
                  <a:cubicBezTo>
                    <a:pt x="298" y="387"/>
                    <a:pt x="253" y="369"/>
                    <a:pt x="208" y="369"/>
                  </a:cubicBezTo>
                  <a:cubicBezTo>
                    <a:pt x="164" y="369"/>
                    <a:pt x="119" y="387"/>
                    <a:pt x="83" y="423"/>
                  </a:cubicBezTo>
                  <a:cubicBezTo>
                    <a:pt x="0" y="494"/>
                    <a:pt x="0" y="601"/>
                    <a:pt x="83" y="673"/>
                  </a:cubicBezTo>
                  <a:lnTo>
                    <a:pt x="453" y="1042"/>
                  </a:lnTo>
                  <a:cubicBezTo>
                    <a:pt x="476" y="1078"/>
                    <a:pt x="524" y="1090"/>
                    <a:pt x="572" y="1090"/>
                  </a:cubicBezTo>
                  <a:cubicBezTo>
                    <a:pt x="619" y="1090"/>
                    <a:pt x="655" y="1078"/>
                    <a:pt x="691" y="1042"/>
                  </a:cubicBezTo>
                  <a:lnTo>
                    <a:pt x="1453" y="292"/>
                  </a:lnTo>
                  <a:cubicBezTo>
                    <a:pt x="1536" y="232"/>
                    <a:pt x="1536" y="125"/>
                    <a:pt x="1465" y="54"/>
                  </a:cubicBezTo>
                  <a:cubicBezTo>
                    <a:pt x="1429" y="18"/>
                    <a:pt x="1384" y="0"/>
                    <a:pt x="134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494;p53">
              <a:extLst>
                <a:ext uri="{FF2B5EF4-FFF2-40B4-BE49-F238E27FC236}">
                  <a16:creationId xmlns:a16="http://schemas.microsoft.com/office/drawing/2014/main" id="{871CC5C0-342B-4B94-8B46-BF11B86438BF}"/>
                </a:ext>
              </a:extLst>
            </p:cNvPr>
            <p:cNvSpPr/>
            <p:nvPr/>
          </p:nvSpPr>
          <p:spPr>
            <a:xfrm>
              <a:off x="6291500" y="1642978"/>
              <a:ext cx="48923" cy="34727"/>
            </a:xfrm>
            <a:custGeom>
              <a:avLst/>
              <a:gdLst/>
              <a:ahLst/>
              <a:cxnLst/>
              <a:rect l="l" t="t" r="r" b="b"/>
              <a:pathLst>
                <a:path w="1537" h="1091" extrusionOk="0">
                  <a:moveTo>
                    <a:pt x="1334" y="1"/>
                  </a:moveTo>
                  <a:cubicBezTo>
                    <a:pt x="1289" y="1"/>
                    <a:pt x="1245" y="19"/>
                    <a:pt x="1203" y="54"/>
                  </a:cubicBezTo>
                  <a:lnTo>
                    <a:pt x="584" y="673"/>
                  </a:lnTo>
                  <a:lnTo>
                    <a:pt x="322" y="423"/>
                  </a:lnTo>
                  <a:cubicBezTo>
                    <a:pt x="286" y="388"/>
                    <a:pt x="242" y="370"/>
                    <a:pt x="197" y="370"/>
                  </a:cubicBezTo>
                  <a:cubicBezTo>
                    <a:pt x="152" y="370"/>
                    <a:pt x="108" y="388"/>
                    <a:pt x="72" y="423"/>
                  </a:cubicBezTo>
                  <a:cubicBezTo>
                    <a:pt x="1" y="495"/>
                    <a:pt x="1" y="602"/>
                    <a:pt x="72" y="673"/>
                  </a:cubicBezTo>
                  <a:lnTo>
                    <a:pt x="441" y="1054"/>
                  </a:lnTo>
                  <a:cubicBezTo>
                    <a:pt x="477" y="1078"/>
                    <a:pt x="524" y="1090"/>
                    <a:pt x="560" y="1090"/>
                  </a:cubicBezTo>
                  <a:cubicBezTo>
                    <a:pt x="608" y="1090"/>
                    <a:pt x="655" y="1078"/>
                    <a:pt x="679" y="1054"/>
                  </a:cubicBezTo>
                  <a:lnTo>
                    <a:pt x="1441" y="292"/>
                  </a:lnTo>
                  <a:cubicBezTo>
                    <a:pt x="1536" y="233"/>
                    <a:pt x="1536" y="114"/>
                    <a:pt x="1465" y="54"/>
                  </a:cubicBezTo>
                  <a:cubicBezTo>
                    <a:pt x="1423" y="19"/>
                    <a:pt x="1379" y="1"/>
                    <a:pt x="1334"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629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4024" y="1039598"/>
            <a:ext cx="10343952" cy="5668679"/>
          </a:xfrm>
        </p:spPr>
        <p:txBody>
          <a:bodyPr>
            <a:normAutofit/>
          </a:bodyPr>
          <a:lstStyle/>
          <a:p>
            <a:pPr>
              <a:spcBef>
                <a:spcPts val="1800"/>
              </a:spcBef>
            </a:pPr>
            <a:r>
              <a:rPr lang="ka-GE" sz="2000" dirty="0"/>
              <a:t>ბათუმისა და ქუთაისის ლაბორატორიებში აღჭურვილია </a:t>
            </a:r>
            <a:r>
              <a:rPr lang="en-US" sz="2000" dirty="0" err="1"/>
              <a:t>დამატებითი</a:t>
            </a:r>
            <a:r>
              <a:rPr lang="en-US" sz="2000" dirty="0"/>
              <a:t> </a:t>
            </a:r>
            <a:r>
              <a:rPr lang="en-US" sz="2000" dirty="0" err="1"/>
              <a:t>ფართები</a:t>
            </a:r>
            <a:r>
              <a:rPr lang="en-US" sz="2000" dirty="0"/>
              <a:t>  </a:t>
            </a:r>
            <a:endParaRPr lang="ka-GE" sz="2000" dirty="0"/>
          </a:p>
          <a:p>
            <a:pPr>
              <a:spcBef>
                <a:spcPts val="1800"/>
              </a:spcBef>
            </a:pPr>
            <a:r>
              <a:rPr lang="en-US" sz="2000" dirty="0" err="1"/>
              <a:t>აშენებულია</a:t>
            </a:r>
            <a:r>
              <a:rPr lang="en-US" sz="2000" dirty="0"/>
              <a:t> </a:t>
            </a:r>
            <a:r>
              <a:rPr lang="en-US" sz="2000" dirty="0" err="1"/>
              <a:t>ინფრასტრუქტურა</a:t>
            </a:r>
            <a:r>
              <a:rPr lang="en-US" sz="2000" dirty="0"/>
              <a:t> </a:t>
            </a:r>
            <a:r>
              <a:rPr lang="en-US" sz="2000" b="1" dirty="0">
                <a:solidFill>
                  <a:srgbClr val="C00000"/>
                </a:solidFill>
              </a:rPr>
              <a:t>მე-2 </a:t>
            </a:r>
            <a:r>
              <a:rPr lang="en-US" sz="2000" b="1" dirty="0" err="1">
                <a:solidFill>
                  <a:srgbClr val="C00000"/>
                </a:solidFill>
              </a:rPr>
              <a:t>დონის</a:t>
            </a:r>
            <a:r>
              <a:rPr lang="en-US" sz="2000" b="1" dirty="0">
                <a:solidFill>
                  <a:srgbClr val="C00000"/>
                </a:solidFill>
              </a:rPr>
              <a:t> </a:t>
            </a:r>
            <a:r>
              <a:rPr lang="en-US" sz="2000" b="1" dirty="0" err="1">
                <a:solidFill>
                  <a:srgbClr val="C00000"/>
                </a:solidFill>
              </a:rPr>
              <a:t>ლაბორატორიული</a:t>
            </a:r>
            <a:r>
              <a:rPr lang="en-US" sz="2000" b="1" dirty="0">
                <a:solidFill>
                  <a:srgbClr val="C00000"/>
                </a:solidFill>
              </a:rPr>
              <a:t> </a:t>
            </a:r>
            <a:r>
              <a:rPr lang="en-US" sz="2000" b="1" dirty="0" err="1">
                <a:solidFill>
                  <a:srgbClr val="C00000"/>
                </a:solidFill>
              </a:rPr>
              <a:t>სივრცის</a:t>
            </a:r>
            <a:r>
              <a:rPr lang="en-US" sz="2000" b="1" dirty="0">
                <a:solidFill>
                  <a:srgbClr val="C00000"/>
                </a:solidFill>
              </a:rPr>
              <a:t> </a:t>
            </a:r>
            <a:r>
              <a:rPr lang="en-US" sz="2000" b="1" dirty="0" err="1">
                <a:solidFill>
                  <a:srgbClr val="C00000"/>
                </a:solidFill>
              </a:rPr>
              <a:t>მოწყობისათვის</a:t>
            </a:r>
            <a:r>
              <a:rPr lang="ka-GE" sz="2000" dirty="0">
                <a:solidFill>
                  <a:srgbClr val="C00000"/>
                </a:solidFill>
              </a:rPr>
              <a:t> </a:t>
            </a:r>
            <a:r>
              <a:rPr lang="ka-GE" sz="2000" dirty="0"/>
              <a:t>(</a:t>
            </a:r>
            <a:r>
              <a:rPr lang="en-US" sz="2000" dirty="0" err="1"/>
              <a:t>სამცხე-ჯავახეთის</a:t>
            </a:r>
            <a:r>
              <a:rPr lang="en-US" sz="2000" dirty="0"/>
              <a:t>, </a:t>
            </a:r>
            <a:r>
              <a:rPr lang="en-US" sz="2000" dirty="0" err="1"/>
              <a:t>ფოთის</a:t>
            </a:r>
            <a:r>
              <a:rPr lang="en-US" sz="2000" dirty="0"/>
              <a:t> </a:t>
            </a:r>
            <a:r>
              <a:rPr lang="en-US" sz="2000" dirty="0" err="1"/>
              <a:t>და</a:t>
            </a:r>
            <a:r>
              <a:rPr lang="en-US" sz="2000" dirty="0"/>
              <a:t> </a:t>
            </a:r>
            <a:r>
              <a:rPr lang="en-US" sz="2000" dirty="0" err="1"/>
              <a:t>კახეთის</a:t>
            </a:r>
            <a:r>
              <a:rPr lang="en-US" sz="2000" dirty="0"/>
              <a:t> </a:t>
            </a:r>
            <a:r>
              <a:rPr lang="en-US" sz="2000" dirty="0" err="1"/>
              <a:t>განყოფილება</a:t>
            </a:r>
            <a:r>
              <a:rPr lang="en-US" sz="2000" dirty="0"/>
              <a:t>)  </a:t>
            </a:r>
            <a:endParaRPr lang="en-US" sz="2000" dirty="0">
              <a:latin typeface="Calibri" panose="020F0502020204030204" pitchFamily="34" charset="0"/>
              <a:ea typeface="Calibri" panose="020F0502020204030204" pitchFamily="34" charset="0"/>
            </a:endParaRPr>
          </a:p>
          <a:p>
            <a:pPr>
              <a:spcBef>
                <a:spcPts val="1800"/>
              </a:spcBef>
            </a:pPr>
            <a:r>
              <a:rPr lang="en-US" sz="2000" b="1" dirty="0">
                <a:solidFill>
                  <a:srgbClr val="C00000"/>
                </a:solidFill>
              </a:rPr>
              <a:t>50</a:t>
            </a:r>
            <a:r>
              <a:rPr lang="en-US" sz="2000" dirty="0"/>
              <a:t> </a:t>
            </a:r>
            <a:r>
              <a:rPr lang="en-US" sz="2000" dirty="0" err="1"/>
              <a:t>ბიოლოგიისა</a:t>
            </a:r>
            <a:r>
              <a:rPr lang="en-US" sz="2000" dirty="0"/>
              <a:t> </a:t>
            </a:r>
            <a:r>
              <a:rPr lang="en-US" sz="2000" dirty="0" err="1"/>
              <a:t>და</a:t>
            </a:r>
            <a:r>
              <a:rPr lang="en-US" sz="2000" dirty="0"/>
              <a:t> </a:t>
            </a:r>
            <a:r>
              <a:rPr lang="en-US" sz="2000" dirty="0" err="1"/>
              <a:t>სიცოცხლის</a:t>
            </a:r>
            <a:r>
              <a:rPr lang="en-US" sz="2000" dirty="0"/>
              <a:t> </a:t>
            </a:r>
            <a:r>
              <a:rPr lang="en-US" sz="2000" dirty="0" err="1"/>
              <a:t>შემსწავლელი</a:t>
            </a:r>
            <a:r>
              <a:rPr lang="en-US" sz="2000" dirty="0"/>
              <a:t> </a:t>
            </a:r>
            <a:r>
              <a:rPr lang="en-US" sz="2000" dirty="0" err="1"/>
              <a:t>კურსდამთავრებულის</a:t>
            </a:r>
            <a:r>
              <a:rPr lang="en-US" sz="2000" dirty="0"/>
              <a:t> </a:t>
            </a:r>
            <a:r>
              <a:rPr lang="en-US" sz="2000" dirty="0" err="1"/>
              <a:t>გადამზადება</a:t>
            </a:r>
            <a:r>
              <a:rPr lang="en-US" sz="2000" dirty="0"/>
              <a:t> </a:t>
            </a:r>
            <a:r>
              <a:rPr lang="en-US" sz="2000" dirty="0" err="1"/>
              <a:t>და</a:t>
            </a:r>
            <a:r>
              <a:rPr lang="en-US" sz="2000" dirty="0"/>
              <a:t> </a:t>
            </a:r>
            <a:r>
              <a:rPr lang="en-US" sz="2000" dirty="0" err="1"/>
              <a:t>დასაქმება</a:t>
            </a:r>
            <a:endParaRPr lang="ka-GE" sz="2000" dirty="0"/>
          </a:p>
          <a:p>
            <a:pPr>
              <a:spcBef>
                <a:spcPts val="1800"/>
              </a:spcBef>
            </a:pPr>
            <a:r>
              <a:rPr lang="en-US" sz="2000" dirty="0" err="1"/>
              <a:t>ლუგარის</a:t>
            </a:r>
            <a:r>
              <a:rPr lang="en-US" sz="2000" dirty="0"/>
              <a:t> ს/ჯ </a:t>
            </a:r>
            <a:r>
              <a:rPr lang="en-US" sz="2000" dirty="0" err="1"/>
              <a:t>კვლევით</a:t>
            </a:r>
            <a:r>
              <a:rPr lang="en-US" sz="2000" dirty="0"/>
              <a:t> </a:t>
            </a:r>
            <a:r>
              <a:rPr lang="en-US" sz="2000" dirty="0" err="1"/>
              <a:t>ლაბორატორიაში</a:t>
            </a:r>
            <a:r>
              <a:rPr lang="en-US" sz="2000" dirty="0"/>
              <a:t> </a:t>
            </a:r>
            <a:r>
              <a:rPr lang="en-US" sz="2000" dirty="0" err="1"/>
              <a:t>ხელმისაწვდომია</a:t>
            </a:r>
            <a:r>
              <a:rPr lang="en-US" sz="2000" dirty="0"/>
              <a:t> </a:t>
            </a:r>
            <a:r>
              <a:rPr lang="en-US" sz="2000" dirty="0" err="1"/>
              <a:t>ხარისხის</a:t>
            </a:r>
            <a:r>
              <a:rPr lang="en-US" sz="2000" dirty="0"/>
              <a:t> </a:t>
            </a:r>
            <a:r>
              <a:rPr lang="en-US" sz="2000" dirty="0" err="1"/>
              <a:t>გარე</a:t>
            </a:r>
            <a:r>
              <a:rPr lang="en-US" sz="2000" dirty="0"/>
              <a:t> </a:t>
            </a:r>
            <a:r>
              <a:rPr lang="en-US" sz="2000" dirty="0" err="1"/>
              <a:t>შეფასების</a:t>
            </a:r>
            <a:r>
              <a:rPr lang="en-US" sz="2000" dirty="0"/>
              <a:t> </a:t>
            </a:r>
            <a:r>
              <a:rPr lang="en-US" sz="2000" dirty="0" err="1"/>
              <a:t>ანგარიშები</a:t>
            </a:r>
            <a:endParaRPr lang="en-US" sz="2000" dirty="0">
              <a:latin typeface="Calibri" panose="020F0502020204030204" pitchFamily="34" charset="0"/>
              <a:ea typeface="Calibri" panose="020F0502020204030204" pitchFamily="34" charset="0"/>
            </a:endParaRPr>
          </a:p>
          <a:p>
            <a:pPr>
              <a:spcBef>
                <a:spcPts val="1800"/>
              </a:spcBef>
            </a:pPr>
            <a:r>
              <a:rPr lang="en-US" sz="2000" dirty="0" err="1"/>
              <a:t>დღიურად</a:t>
            </a:r>
            <a:r>
              <a:rPr lang="en-US" sz="2000" dirty="0"/>
              <a:t> </a:t>
            </a:r>
            <a:r>
              <a:rPr lang="en-US" sz="2000" dirty="0" err="1"/>
              <a:t>ჩასატარებელი</a:t>
            </a:r>
            <a:r>
              <a:rPr lang="en-US" sz="2000" dirty="0"/>
              <a:t> PCR </a:t>
            </a:r>
            <a:r>
              <a:rPr lang="en-US" sz="2000" dirty="0" err="1"/>
              <a:t>ტესტირებებისთვის</a:t>
            </a:r>
            <a:r>
              <a:rPr lang="en-US" sz="2000" dirty="0"/>
              <a:t> </a:t>
            </a:r>
            <a:r>
              <a:rPr lang="en-US" sz="2000" dirty="0" err="1"/>
              <a:t>შესაძლებლობის</a:t>
            </a:r>
            <a:r>
              <a:rPr lang="en-US" sz="2000" dirty="0"/>
              <a:t> </a:t>
            </a:r>
            <a:r>
              <a:rPr lang="en-US" sz="2000" dirty="0" err="1"/>
              <a:t>გაზრდა</a:t>
            </a:r>
            <a:r>
              <a:rPr lang="en-US" sz="2000" dirty="0"/>
              <a:t> </a:t>
            </a:r>
            <a:r>
              <a:rPr lang="ka-GE" sz="2000" b="1" dirty="0">
                <a:solidFill>
                  <a:srgbClr val="C00000"/>
                </a:solidFill>
              </a:rPr>
              <a:t>430</a:t>
            </a:r>
            <a:r>
              <a:rPr lang="en-US" sz="2000" b="1" dirty="0">
                <a:solidFill>
                  <a:srgbClr val="C00000"/>
                </a:solidFill>
              </a:rPr>
              <a:t> </a:t>
            </a:r>
            <a:r>
              <a:rPr lang="en-US" sz="2000" dirty="0">
                <a:solidFill>
                  <a:srgbClr val="C00000"/>
                </a:solidFill>
              </a:rPr>
              <a:t>/ 100 000 </a:t>
            </a:r>
            <a:r>
              <a:rPr lang="en-US" sz="2000" dirty="0" err="1">
                <a:solidFill>
                  <a:srgbClr val="C00000"/>
                </a:solidFill>
              </a:rPr>
              <a:t>მოსახლეზე</a:t>
            </a:r>
            <a:r>
              <a:rPr lang="ka-GE" sz="2000" dirty="0">
                <a:solidFill>
                  <a:srgbClr val="C00000"/>
                </a:solidFill>
              </a:rPr>
              <a:t> </a:t>
            </a:r>
            <a:r>
              <a:rPr lang="ka-GE" sz="2000" dirty="0"/>
              <a:t>(09.2020 – 313 / 100 000 მოსახლეზე)</a:t>
            </a:r>
          </a:p>
          <a:p>
            <a:pPr lvl="0">
              <a:spcBef>
                <a:spcPts val="1800"/>
              </a:spcBef>
            </a:pPr>
            <a:r>
              <a:rPr lang="ka-GE" sz="2000" dirty="0">
                <a:ea typeface="+mn-lt"/>
                <a:cs typeface="Calibri" panose="020F0502020204030204" pitchFamily="34" charset="0"/>
              </a:rPr>
              <a:t>პრიორიტეტული ჯგუფების მოცვა </a:t>
            </a:r>
            <a:r>
              <a:rPr lang="ka-GE" sz="2000" dirty="0">
                <a:cs typeface="Calibri" panose="020F0502020204030204" pitchFamily="34" charset="0"/>
              </a:rPr>
              <a:t>- </a:t>
            </a:r>
            <a:r>
              <a:rPr lang="ka-GE" sz="2000" b="1" dirty="0">
                <a:solidFill>
                  <a:srgbClr val="C00000"/>
                </a:solidFill>
                <a:cs typeface="Calibri" panose="020F0502020204030204" pitchFamily="34" charset="0"/>
              </a:rPr>
              <a:t>&gt;75-80% </a:t>
            </a:r>
            <a:r>
              <a:rPr lang="ka-GE" sz="2000" dirty="0">
                <a:cs typeface="Calibri" panose="020F0502020204030204" pitchFamily="34" charset="0"/>
              </a:rPr>
              <a:t>(09.2020 – 55%)</a:t>
            </a:r>
            <a:endParaRPr lang="en-US" sz="2000" dirty="0"/>
          </a:p>
          <a:p>
            <a:pPr lvl="0">
              <a:spcBef>
                <a:spcPts val="1800"/>
              </a:spcBef>
            </a:pPr>
            <a:r>
              <a:rPr lang="ka-GE" sz="2000" dirty="0">
                <a:ea typeface="+mn-lt"/>
                <a:cs typeface="Calibri" panose="020F0502020204030204" pitchFamily="34" charset="0"/>
              </a:rPr>
              <a:t>ჩატარებული ტესტირებებიდან დადებითობის მაჩვენებელი </a:t>
            </a:r>
            <a:r>
              <a:rPr lang="ka-GE" sz="2000" b="1" dirty="0">
                <a:solidFill>
                  <a:srgbClr val="C00000"/>
                </a:solidFill>
                <a:ea typeface="+mn-lt"/>
                <a:cs typeface="Calibri" panose="020F0502020204030204" pitchFamily="34" charset="0"/>
              </a:rPr>
              <a:t>&lt;3%</a:t>
            </a:r>
            <a:r>
              <a:rPr lang="ka-GE" sz="2000" dirty="0">
                <a:solidFill>
                  <a:srgbClr val="C00000"/>
                </a:solidFill>
                <a:ea typeface="+mn-lt"/>
                <a:cs typeface="Calibri" panose="020F0502020204030204" pitchFamily="34" charset="0"/>
              </a:rPr>
              <a:t> </a:t>
            </a:r>
            <a:r>
              <a:rPr lang="ka-GE" sz="2000" dirty="0">
                <a:cs typeface="Calibri" panose="020F0502020204030204" pitchFamily="34" charset="0"/>
              </a:rPr>
              <a:t>(09.2020 – &lt;1)</a:t>
            </a:r>
            <a:endParaRPr lang="en-US" sz="2000" dirty="0">
              <a:cs typeface="Calibri" panose="020F0502020204030204" pitchFamily="34" charset="0"/>
            </a:endParaRPr>
          </a:p>
          <a:p>
            <a:pPr>
              <a:spcBef>
                <a:spcPts val="1800"/>
              </a:spcBef>
            </a:pPr>
            <a:endParaRPr lang="en-US" sz="2000" dirty="0">
              <a:latin typeface="Calibri" panose="020F0502020204030204" pitchFamily="34" charset="0"/>
              <a:ea typeface="Calibri" panose="020F0502020204030204" pitchFamily="34" charset="0"/>
            </a:endParaRPr>
          </a:p>
          <a:p>
            <a:pPr>
              <a:spcBef>
                <a:spcPts val="1800"/>
              </a:spcBef>
            </a:pPr>
            <a:endParaRPr lang="en-US" sz="2000" dirty="0">
              <a:latin typeface="Calibri" panose="020F0502020204030204" pitchFamily="34" charset="0"/>
              <a:ea typeface="Calibri" panose="020F0502020204030204" pitchFamily="34" charset="0"/>
            </a:endParaRPr>
          </a:p>
          <a:p>
            <a:pPr>
              <a:spcBef>
                <a:spcPts val="1800"/>
              </a:spcBef>
            </a:pPr>
            <a:endParaRPr lang="en-US" sz="2000" dirty="0"/>
          </a:p>
        </p:txBody>
      </p:sp>
      <p:sp>
        <p:nvSpPr>
          <p:cNvPr id="4" name="Google Shape;3986;p49"/>
          <p:cNvSpPr/>
          <p:nvPr/>
        </p:nvSpPr>
        <p:spPr>
          <a:xfrm>
            <a:off x="740084" y="204769"/>
            <a:ext cx="634561" cy="633942"/>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rgbClr val="4E3F60"/>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1"/>
          <p:cNvSpPr>
            <a:spLocks noGrp="1"/>
          </p:cNvSpPr>
          <p:nvPr>
            <p:ph type="title"/>
          </p:nvPr>
        </p:nvSpPr>
        <p:spPr>
          <a:xfrm>
            <a:off x="1655376" y="204769"/>
            <a:ext cx="8911687" cy="1280890"/>
          </a:xfrm>
        </p:spPr>
        <p:txBody>
          <a:bodyPr/>
          <a:lstStyle/>
          <a:p>
            <a:r>
              <a:rPr lang="ka-GE" b="1" dirty="0">
                <a:solidFill>
                  <a:schemeClr val="accent3">
                    <a:lumMod val="50000"/>
                  </a:schemeClr>
                </a:solidFill>
              </a:rPr>
              <a:t>მოსალოდნელი შედეგი</a:t>
            </a:r>
            <a:endParaRPr lang="en-US" b="1" dirty="0">
              <a:solidFill>
                <a:schemeClr val="accent3">
                  <a:lumMod val="50000"/>
                </a:schemeClr>
              </a:solidFill>
            </a:endParaRPr>
          </a:p>
        </p:txBody>
      </p:sp>
      <p:sp>
        <p:nvSpPr>
          <p:cNvPr id="7" name="TextBox 6"/>
          <p:cNvSpPr txBox="1"/>
          <p:nvPr/>
        </p:nvSpPr>
        <p:spPr>
          <a:xfrm>
            <a:off x="9026230" y="6211342"/>
            <a:ext cx="2926080" cy="523220"/>
          </a:xfrm>
          <a:prstGeom prst="rect">
            <a:avLst/>
          </a:prstGeom>
          <a:noFill/>
        </p:spPr>
        <p:txBody>
          <a:bodyPr wrap="square" rtlCol="0">
            <a:spAutoFit/>
          </a:bodyPr>
          <a:lstStyle/>
          <a:p>
            <a:r>
              <a:rPr lang="ka-GE" sz="1400" b="1" dirty="0">
                <a:solidFill>
                  <a:srgbClr val="C00000"/>
                </a:solidFill>
              </a:rPr>
              <a:t>დაწყების თარიღი:    02.2020</a:t>
            </a:r>
          </a:p>
          <a:p>
            <a:r>
              <a:rPr lang="ka-GE" sz="1400" b="1" dirty="0">
                <a:solidFill>
                  <a:srgbClr val="C00000"/>
                </a:solidFill>
              </a:rPr>
              <a:t>პირველადი შედეგი: 12.2021</a:t>
            </a:r>
            <a:endParaRPr lang="en-US" sz="1400" b="1" dirty="0">
              <a:solidFill>
                <a:srgbClr val="C00000"/>
              </a:solidFill>
            </a:endParaRPr>
          </a:p>
        </p:txBody>
      </p:sp>
      <p:grpSp>
        <p:nvGrpSpPr>
          <p:cNvPr id="8" name="Google Shape;12476;p53"/>
          <p:cNvGrpSpPr/>
          <p:nvPr/>
        </p:nvGrpSpPr>
        <p:grpSpPr>
          <a:xfrm>
            <a:off x="8400471" y="6208994"/>
            <a:ext cx="615001" cy="499283"/>
            <a:chOff x="6083810" y="1547297"/>
            <a:chExt cx="382819" cy="310788"/>
          </a:xfrm>
          <a:solidFill>
            <a:schemeClr val="bg1"/>
          </a:solidFill>
        </p:grpSpPr>
        <p:sp>
          <p:nvSpPr>
            <p:cNvPr id="9" name="Google Shape;12477;p53"/>
            <p:cNvSpPr/>
            <p:nvPr/>
          </p:nvSpPr>
          <p:spPr>
            <a:xfrm>
              <a:off x="6083810" y="1547297"/>
              <a:ext cx="382819" cy="310788"/>
            </a:xfrm>
            <a:custGeom>
              <a:avLst/>
              <a:gdLst/>
              <a:ahLst/>
              <a:cxnLst/>
              <a:rect l="l" t="t" r="r" b="b"/>
              <a:pathLst>
                <a:path w="12027" h="9764" extrusionOk="0">
                  <a:moveTo>
                    <a:pt x="1834" y="334"/>
                  </a:moveTo>
                  <a:cubicBezTo>
                    <a:pt x="1834" y="334"/>
                    <a:pt x="1846" y="334"/>
                    <a:pt x="1846" y="358"/>
                  </a:cubicBezTo>
                  <a:lnTo>
                    <a:pt x="1846" y="1108"/>
                  </a:lnTo>
                  <a:cubicBezTo>
                    <a:pt x="1846" y="1108"/>
                    <a:pt x="1846" y="1132"/>
                    <a:pt x="1834" y="1132"/>
                  </a:cubicBezTo>
                  <a:lnTo>
                    <a:pt x="1465" y="1132"/>
                  </a:lnTo>
                  <a:cubicBezTo>
                    <a:pt x="1465" y="1132"/>
                    <a:pt x="1453" y="1132"/>
                    <a:pt x="1453" y="1108"/>
                  </a:cubicBezTo>
                  <a:lnTo>
                    <a:pt x="1453" y="358"/>
                  </a:lnTo>
                  <a:lnTo>
                    <a:pt x="1834" y="334"/>
                  </a:lnTo>
                  <a:close/>
                  <a:moveTo>
                    <a:pt x="10502" y="334"/>
                  </a:moveTo>
                  <a:cubicBezTo>
                    <a:pt x="10502" y="334"/>
                    <a:pt x="10514" y="334"/>
                    <a:pt x="10514" y="358"/>
                  </a:cubicBezTo>
                  <a:lnTo>
                    <a:pt x="10514" y="1108"/>
                  </a:lnTo>
                  <a:cubicBezTo>
                    <a:pt x="10514" y="1108"/>
                    <a:pt x="10514" y="1132"/>
                    <a:pt x="10502" y="1132"/>
                  </a:cubicBezTo>
                  <a:lnTo>
                    <a:pt x="10133" y="1132"/>
                  </a:lnTo>
                  <a:cubicBezTo>
                    <a:pt x="10133" y="1132"/>
                    <a:pt x="10109" y="1132"/>
                    <a:pt x="10109" y="1108"/>
                  </a:cubicBezTo>
                  <a:lnTo>
                    <a:pt x="10109" y="358"/>
                  </a:lnTo>
                  <a:lnTo>
                    <a:pt x="10502" y="334"/>
                  </a:lnTo>
                  <a:close/>
                  <a:moveTo>
                    <a:pt x="11229" y="1096"/>
                  </a:moveTo>
                  <a:cubicBezTo>
                    <a:pt x="11443" y="1096"/>
                    <a:pt x="11621" y="1274"/>
                    <a:pt x="11621" y="1477"/>
                  </a:cubicBezTo>
                  <a:lnTo>
                    <a:pt x="11621" y="9013"/>
                  </a:lnTo>
                  <a:cubicBezTo>
                    <a:pt x="11645" y="9240"/>
                    <a:pt x="11467" y="9406"/>
                    <a:pt x="11264" y="9406"/>
                  </a:cubicBezTo>
                  <a:lnTo>
                    <a:pt x="727" y="9406"/>
                  </a:lnTo>
                  <a:cubicBezTo>
                    <a:pt x="513" y="9406"/>
                    <a:pt x="334" y="9228"/>
                    <a:pt x="334" y="9013"/>
                  </a:cubicBezTo>
                  <a:lnTo>
                    <a:pt x="334" y="1477"/>
                  </a:lnTo>
                  <a:cubicBezTo>
                    <a:pt x="334" y="1274"/>
                    <a:pt x="513" y="1096"/>
                    <a:pt x="727" y="1096"/>
                  </a:cubicBezTo>
                  <a:lnTo>
                    <a:pt x="1108" y="1096"/>
                  </a:lnTo>
                  <a:lnTo>
                    <a:pt x="1108" y="1108"/>
                  </a:lnTo>
                  <a:cubicBezTo>
                    <a:pt x="1108" y="1322"/>
                    <a:pt x="1275" y="1465"/>
                    <a:pt x="1465" y="1465"/>
                  </a:cubicBezTo>
                  <a:lnTo>
                    <a:pt x="1834" y="1465"/>
                  </a:lnTo>
                  <a:cubicBezTo>
                    <a:pt x="2049" y="1465"/>
                    <a:pt x="2192" y="1298"/>
                    <a:pt x="2192" y="1108"/>
                  </a:cubicBezTo>
                  <a:lnTo>
                    <a:pt x="2192" y="1096"/>
                  </a:lnTo>
                  <a:lnTo>
                    <a:pt x="9752" y="1096"/>
                  </a:lnTo>
                  <a:lnTo>
                    <a:pt x="9752" y="1108"/>
                  </a:lnTo>
                  <a:cubicBezTo>
                    <a:pt x="9752" y="1322"/>
                    <a:pt x="9919" y="1465"/>
                    <a:pt x="10109" y="1465"/>
                  </a:cubicBezTo>
                  <a:lnTo>
                    <a:pt x="10490" y="1465"/>
                  </a:lnTo>
                  <a:cubicBezTo>
                    <a:pt x="10693" y="1465"/>
                    <a:pt x="10848" y="1298"/>
                    <a:pt x="10848" y="1108"/>
                  </a:cubicBezTo>
                  <a:lnTo>
                    <a:pt x="10848" y="1096"/>
                  </a:lnTo>
                  <a:close/>
                  <a:moveTo>
                    <a:pt x="1489" y="0"/>
                  </a:moveTo>
                  <a:cubicBezTo>
                    <a:pt x="1287" y="0"/>
                    <a:pt x="1132" y="155"/>
                    <a:pt x="1132" y="358"/>
                  </a:cubicBezTo>
                  <a:lnTo>
                    <a:pt x="1132" y="739"/>
                  </a:lnTo>
                  <a:lnTo>
                    <a:pt x="751" y="739"/>
                  </a:lnTo>
                  <a:cubicBezTo>
                    <a:pt x="346" y="739"/>
                    <a:pt x="1" y="1072"/>
                    <a:pt x="1" y="1489"/>
                  </a:cubicBezTo>
                  <a:lnTo>
                    <a:pt x="1" y="9013"/>
                  </a:lnTo>
                  <a:cubicBezTo>
                    <a:pt x="1" y="9418"/>
                    <a:pt x="334" y="9764"/>
                    <a:pt x="751" y="9764"/>
                  </a:cubicBezTo>
                  <a:lnTo>
                    <a:pt x="11288" y="9764"/>
                  </a:lnTo>
                  <a:cubicBezTo>
                    <a:pt x="11693" y="9764"/>
                    <a:pt x="12026" y="9430"/>
                    <a:pt x="12026" y="9013"/>
                  </a:cubicBezTo>
                  <a:lnTo>
                    <a:pt x="12026" y="1489"/>
                  </a:lnTo>
                  <a:cubicBezTo>
                    <a:pt x="12002" y="1084"/>
                    <a:pt x="11657" y="739"/>
                    <a:pt x="11264" y="739"/>
                  </a:cubicBezTo>
                  <a:lnTo>
                    <a:pt x="10871" y="739"/>
                  </a:lnTo>
                  <a:lnTo>
                    <a:pt x="10871" y="358"/>
                  </a:lnTo>
                  <a:cubicBezTo>
                    <a:pt x="10871" y="143"/>
                    <a:pt x="10705" y="0"/>
                    <a:pt x="10514" y="0"/>
                  </a:cubicBezTo>
                  <a:lnTo>
                    <a:pt x="10145" y="0"/>
                  </a:lnTo>
                  <a:cubicBezTo>
                    <a:pt x="9931" y="0"/>
                    <a:pt x="9788" y="155"/>
                    <a:pt x="9788" y="358"/>
                  </a:cubicBezTo>
                  <a:lnTo>
                    <a:pt x="9788" y="739"/>
                  </a:lnTo>
                  <a:lnTo>
                    <a:pt x="2227" y="739"/>
                  </a:lnTo>
                  <a:lnTo>
                    <a:pt x="2227" y="358"/>
                  </a:lnTo>
                  <a:cubicBezTo>
                    <a:pt x="2227" y="143"/>
                    <a:pt x="2061" y="0"/>
                    <a:pt x="187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478;p53"/>
            <p:cNvSpPr/>
            <p:nvPr/>
          </p:nvSpPr>
          <p:spPr>
            <a:xfrm>
              <a:off x="6106950" y="1606787"/>
              <a:ext cx="334661" cy="11395"/>
            </a:xfrm>
            <a:custGeom>
              <a:avLst/>
              <a:gdLst/>
              <a:ahLst/>
              <a:cxnLst/>
              <a:rect l="l" t="t" r="r" b="b"/>
              <a:pathLst>
                <a:path w="10514" h="358" extrusionOk="0">
                  <a:moveTo>
                    <a:pt x="179" y="1"/>
                  </a:moveTo>
                  <a:cubicBezTo>
                    <a:pt x="72" y="1"/>
                    <a:pt x="0" y="72"/>
                    <a:pt x="0" y="179"/>
                  </a:cubicBezTo>
                  <a:cubicBezTo>
                    <a:pt x="0" y="286"/>
                    <a:pt x="72" y="358"/>
                    <a:pt x="179" y="358"/>
                  </a:cubicBezTo>
                  <a:lnTo>
                    <a:pt x="10335" y="358"/>
                  </a:lnTo>
                  <a:cubicBezTo>
                    <a:pt x="10442" y="358"/>
                    <a:pt x="10513" y="286"/>
                    <a:pt x="10513" y="179"/>
                  </a:cubicBezTo>
                  <a:cubicBezTo>
                    <a:pt x="10513" y="72"/>
                    <a:pt x="10442" y="1"/>
                    <a:pt x="10335"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79;p53"/>
            <p:cNvSpPr/>
            <p:nvPr/>
          </p:nvSpPr>
          <p:spPr>
            <a:xfrm>
              <a:off x="6124743" y="1655296"/>
              <a:ext cx="47427" cy="11395"/>
            </a:xfrm>
            <a:custGeom>
              <a:avLst/>
              <a:gdLst/>
              <a:ahLst/>
              <a:cxnLst/>
              <a:rect l="l" t="t" r="r" b="b"/>
              <a:pathLst>
                <a:path w="1490" h="358" extrusionOk="0">
                  <a:moveTo>
                    <a:pt x="179" y="1"/>
                  </a:moveTo>
                  <a:cubicBezTo>
                    <a:pt x="72" y="1"/>
                    <a:pt x="1" y="72"/>
                    <a:pt x="1" y="179"/>
                  </a:cubicBezTo>
                  <a:cubicBezTo>
                    <a:pt x="1" y="275"/>
                    <a:pt x="72" y="358"/>
                    <a:pt x="179" y="358"/>
                  </a:cubicBezTo>
                  <a:lnTo>
                    <a:pt x="1310" y="358"/>
                  </a:lnTo>
                  <a:cubicBezTo>
                    <a:pt x="1418" y="358"/>
                    <a:pt x="1489" y="275"/>
                    <a:pt x="1489" y="179"/>
                  </a:cubicBezTo>
                  <a:cubicBezTo>
                    <a:pt x="1489" y="72"/>
                    <a:pt x="1406" y="1"/>
                    <a:pt x="1310"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480;p53"/>
            <p:cNvSpPr/>
            <p:nvPr/>
          </p:nvSpPr>
          <p:spPr>
            <a:xfrm>
              <a:off x="6208520" y="1655296"/>
              <a:ext cx="47395" cy="11395"/>
            </a:xfrm>
            <a:custGeom>
              <a:avLst/>
              <a:gdLst/>
              <a:ahLst/>
              <a:cxnLst/>
              <a:rect l="l" t="t" r="r" b="b"/>
              <a:pathLst>
                <a:path w="1489" h="358" extrusionOk="0">
                  <a:moveTo>
                    <a:pt x="179" y="1"/>
                  </a:moveTo>
                  <a:cubicBezTo>
                    <a:pt x="83" y="1"/>
                    <a:pt x="0" y="72"/>
                    <a:pt x="0" y="179"/>
                  </a:cubicBezTo>
                  <a:cubicBezTo>
                    <a:pt x="0" y="275"/>
                    <a:pt x="83" y="358"/>
                    <a:pt x="179" y="358"/>
                  </a:cubicBezTo>
                  <a:lnTo>
                    <a:pt x="1310" y="358"/>
                  </a:lnTo>
                  <a:cubicBezTo>
                    <a:pt x="1417" y="358"/>
                    <a:pt x="1488" y="275"/>
                    <a:pt x="1488" y="179"/>
                  </a:cubicBezTo>
                  <a:cubicBezTo>
                    <a:pt x="1488" y="72"/>
                    <a:pt x="1405" y="1"/>
                    <a:pt x="1310"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481;p53"/>
            <p:cNvSpPr/>
            <p:nvPr/>
          </p:nvSpPr>
          <p:spPr>
            <a:xfrm>
              <a:off x="6376391" y="1655296"/>
              <a:ext cx="47395" cy="11395"/>
            </a:xfrm>
            <a:custGeom>
              <a:avLst/>
              <a:gdLst/>
              <a:ahLst/>
              <a:cxnLst/>
              <a:rect l="l" t="t" r="r" b="b"/>
              <a:pathLst>
                <a:path w="1489" h="358" extrusionOk="0">
                  <a:moveTo>
                    <a:pt x="179" y="1"/>
                  </a:moveTo>
                  <a:cubicBezTo>
                    <a:pt x="72" y="1"/>
                    <a:pt x="1" y="72"/>
                    <a:pt x="1" y="179"/>
                  </a:cubicBezTo>
                  <a:cubicBezTo>
                    <a:pt x="1" y="275"/>
                    <a:pt x="72" y="358"/>
                    <a:pt x="179" y="358"/>
                  </a:cubicBezTo>
                  <a:lnTo>
                    <a:pt x="1310" y="358"/>
                  </a:lnTo>
                  <a:cubicBezTo>
                    <a:pt x="1417" y="358"/>
                    <a:pt x="1489" y="275"/>
                    <a:pt x="1489" y="179"/>
                  </a:cubicBezTo>
                  <a:cubicBezTo>
                    <a:pt x="1489" y="72"/>
                    <a:pt x="1417" y="1"/>
                    <a:pt x="1310"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482;p53"/>
            <p:cNvSpPr/>
            <p:nvPr/>
          </p:nvSpPr>
          <p:spPr>
            <a:xfrm>
              <a:off x="6124743" y="1703041"/>
              <a:ext cx="47427" cy="11427"/>
            </a:xfrm>
            <a:custGeom>
              <a:avLst/>
              <a:gdLst/>
              <a:ahLst/>
              <a:cxnLst/>
              <a:rect l="l" t="t" r="r" b="b"/>
              <a:pathLst>
                <a:path w="1490" h="359" extrusionOk="0">
                  <a:moveTo>
                    <a:pt x="179" y="1"/>
                  </a:moveTo>
                  <a:cubicBezTo>
                    <a:pt x="72" y="1"/>
                    <a:pt x="1" y="72"/>
                    <a:pt x="1" y="180"/>
                  </a:cubicBezTo>
                  <a:cubicBezTo>
                    <a:pt x="1" y="275"/>
                    <a:pt x="72" y="358"/>
                    <a:pt x="179" y="358"/>
                  </a:cubicBezTo>
                  <a:lnTo>
                    <a:pt x="1310" y="358"/>
                  </a:lnTo>
                  <a:cubicBezTo>
                    <a:pt x="1418" y="358"/>
                    <a:pt x="1489" y="275"/>
                    <a:pt x="1489" y="180"/>
                  </a:cubicBezTo>
                  <a:cubicBezTo>
                    <a:pt x="1489" y="72"/>
                    <a:pt x="1406" y="1"/>
                    <a:pt x="1310"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483;p53"/>
            <p:cNvSpPr/>
            <p:nvPr/>
          </p:nvSpPr>
          <p:spPr>
            <a:xfrm>
              <a:off x="6292646" y="1703041"/>
              <a:ext cx="47395" cy="11427"/>
            </a:xfrm>
            <a:custGeom>
              <a:avLst/>
              <a:gdLst/>
              <a:ahLst/>
              <a:cxnLst/>
              <a:rect l="l" t="t" r="r" b="b"/>
              <a:pathLst>
                <a:path w="1489" h="359" extrusionOk="0">
                  <a:moveTo>
                    <a:pt x="179" y="1"/>
                  </a:moveTo>
                  <a:cubicBezTo>
                    <a:pt x="72" y="1"/>
                    <a:pt x="0" y="72"/>
                    <a:pt x="0" y="180"/>
                  </a:cubicBezTo>
                  <a:cubicBezTo>
                    <a:pt x="0" y="275"/>
                    <a:pt x="72" y="358"/>
                    <a:pt x="179" y="358"/>
                  </a:cubicBezTo>
                  <a:lnTo>
                    <a:pt x="1310" y="358"/>
                  </a:lnTo>
                  <a:cubicBezTo>
                    <a:pt x="1405" y="358"/>
                    <a:pt x="1489" y="275"/>
                    <a:pt x="1489" y="180"/>
                  </a:cubicBezTo>
                  <a:cubicBezTo>
                    <a:pt x="1489" y="72"/>
                    <a:pt x="1405" y="1"/>
                    <a:pt x="1310"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484;p53"/>
            <p:cNvSpPr/>
            <p:nvPr/>
          </p:nvSpPr>
          <p:spPr>
            <a:xfrm>
              <a:off x="6124743" y="1750818"/>
              <a:ext cx="47427" cy="11395"/>
            </a:xfrm>
            <a:custGeom>
              <a:avLst/>
              <a:gdLst/>
              <a:ahLst/>
              <a:cxnLst/>
              <a:rect l="l" t="t" r="r" b="b"/>
              <a:pathLst>
                <a:path w="1490" h="358" extrusionOk="0">
                  <a:moveTo>
                    <a:pt x="179" y="0"/>
                  </a:moveTo>
                  <a:cubicBezTo>
                    <a:pt x="72" y="0"/>
                    <a:pt x="1" y="72"/>
                    <a:pt x="1" y="179"/>
                  </a:cubicBezTo>
                  <a:cubicBezTo>
                    <a:pt x="1" y="286"/>
                    <a:pt x="72" y="357"/>
                    <a:pt x="179" y="357"/>
                  </a:cubicBezTo>
                  <a:lnTo>
                    <a:pt x="1310" y="357"/>
                  </a:lnTo>
                  <a:cubicBezTo>
                    <a:pt x="1418" y="357"/>
                    <a:pt x="1489" y="286"/>
                    <a:pt x="1489" y="179"/>
                  </a:cubicBezTo>
                  <a:cubicBezTo>
                    <a:pt x="1489" y="72"/>
                    <a:pt x="1406" y="0"/>
                    <a:pt x="131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485;p53"/>
            <p:cNvSpPr/>
            <p:nvPr/>
          </p:nvSpPr>
          <p:spPr>
            <a:xfrm>
              <a:off x="6208520" y="1750818"/>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486;p53"/>
            <p:cNvSpPr/>
            <p:nvPr/>
          </p:nvSpPr>
          <p:spPr>
            <a:xfrm>
              <a:off x="6376391" y="1750818"/>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487;p53"/>
            <p:cNvSpPr/>
            <p:nvPr/>
          </p:nvSpPr>
          <p:spPr>
            <a:xfrm>
              <a:off x="6208520" y="1798563"/>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88;p53"/>
            <p:cNvSpPr/>
            <p:nvPr/>
          </p:nvSpPr>
          <p:spPr>
            <a:xfrm>
              <a:off x="6292646" y="1798563"/>
              <a:ext cx="47395" cy="11395"/>
            </a:xfrm>
            <a:custGeom>
              <a:avLst/>
              <a:gdLst/>
              <a:ahLst/>
              <a:cxnLst/>
              <a:rect l="l" t="t" r="r" b="b"/>
              <a:pathLst>
                <a:path w="1489" h="358" extrusionOk="0">
                  <a:moveTo>
                    <a:pt x="179" y="0"/>
                  </a:moveTo>
                  <a:cubicBezTo>
                    <a:pt x="72" y="0"/>
                    <a:pt x="0" y="72"/>
                    <a:pt x="0" y="179"/>
                  </a:cubicBezTo>
                  <a:cubicBezTo>
                    <a:pt x="0" y="286"/>
                    <a:pt x="72" y="357"/>
                    <a:pt x="179" y="357"/>
                  </a:cubicBezTo>
                  <a:lnTo>
                    <a:pt x="1310" y="357"/>
                  </a:lnTo>
                  <a:cubicBezTo>
                    <a:pt x="1405" y="357"/>
                    <a:pt x="1489" y="286"/>
                    <a:pt x="1489" y="179"/>
                  </a:cubicBezTo>
                  <a:cubicBezTo>
                    <a:pt x="1489" y="72"/>
                    <a:pt x="1405" y="0"/>
                    <a:pt x="131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489;p53"/>
            <p:cNvSpPr/>
            <p:nvPr/>
          </p:nvSpPr>
          <p:spPr>
            <a:xfrm>
              <a:off x="6376391" y="1798563"/>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490;p53"/>
            <p:cNvSpPr/>
            <p:nvPr/>
          </p:nvSpPr>
          <p:spPr>
            <a:xfrm>
              <a:off x="6207756" y="1690723"/>
              <a:ext cx="48923" cy="35108"/>
            </a:xfrm>
            <a:custGeom>
              <a:avLst/>
              <a:gdLst/>
              <a:ahLst/>
              <a:cxnLst/>
              <a:rect l="l" t="t" r="r" b="b"/>
              <a:pathLst>
                <a:path w="1537" h="1103" extrusionOk="0">
                  <a:moveTo>
                    <a:pt x="1328" y="1"/>
                  </a:moveTo>
                  <a:cubicBezTo>
                    <a:pt x="1283" y="1"/>
                    <a:pt x="1239" y="19"/>
                    <a:pt x="1203" y="55"/>
                  </a:cubicBezTo>
                  <a:lnTo>
                    <a:pt x="584" y="686"/>
                  </a:lnTo>
                  <a:lnTo>
                    <a:pt x="322" y="436"/>
                  </a:lnTo>
                  <a:cubicBezTo>
                    <a:pt x="286" y="394"/>
                    <a:pt x="241" y="373"/>
                    <a:pt x="197" y="373"/>
                  </a:cubicBezTo>
                  <a:cubicBezTo>
                    <a:pt x="152" y="373"/>
                    <a:pt x="107" y="394"/>
                    <a:pt x="72" y="436"/>
                  </a:cubicBezTo>
                  <a:cubicBezTo>
                    <a:pt x="0" y="507"/>
                    <a:pt x="0" y="614"/>
                    <a:pt x="72" y="686"/>
                  </a:cubicBezTo>
                  <a:lnTo>
                    <a:pt x="441" y="1055"/>
                  </a:lnTo>
                  <a:cubicBezTo>
                    <a:pt x="477" y="1078"/>
                    <a:pt x="512" y="1102"/>
                    <a:pt x="560" y="1102"/>
                  </a:cubicBezTo>
                  <a:cubicBezTo>
                    <a:pt x="607" y="1102"/>
                    <a:pt x="655" y="1078"/>
                    <a:pt x="679" y="1055"/>
                  </a:cubicBezTo>
                  <a:lnTo>
                    <a:pt x="1441" y="293"/>
                  </a:lnTo>
                  <a:cubicBezTo>
                    <a:pt x="1536" y="233"/>
                    <a:pt x="1536" y="138"/>
                    <a:pt x="1453" y="55"/>
                  </a:cubicBezTo>
                  <a:cubicBezTo>
                    <a:pt x="1417" y="19"/>
                    <a:pt x="1372" y="1"/>
                    <a:pt x="1328"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491;p53"/>
            <p:cNvSpPr/>
            <p:nvPr/>
          </p:nvSpPr>
          <p:spPr>
            <a:xfrm>
              <a:off x="6376009" y="1690723"/>
              <a:ext cx="48159" cy="35108"/>
            </a:xfrm>
            <a:custGeom>
              <a:avLst/>
              <a:gdLst/>
              <a:ahLst/>
              <a:cxnLst/>
              <a:rect l="l" t="t" r="r" b="b"/>
              <a:pathLst>
                <a:path w="1513" h="1103" extrusionOk="0">
                  <a:moveTo>
                    <a:pt x="1328" y="1"/>
                  </a:moveTo>
                  <a:cubicBezTo>
                    <a:pt x="1284" y="1"/>
                    <a:pt x="1239" y="19"/>
                    <a:pt x="1203" y="55"/>
                  </a:cubicBezTo>
                  <a:lnTo>
                    <a:pt x="572" y="686"/>
                  </a:lnTo>
                  <a:lnTo>
                    <a:pt x="322" y="436"/>
                  </a:lnTo>
                  <a:cubicBezTo>
                    <a:pt x="286" y="394"/>
                    <a:pt x="242" y="373"/>
                    <a:pt x="197" y="373"/>
                  </a:cubicBezTo>
                  <a:cubicBezTo>
                    <a:pt x="152" y="373"/>
                    <a:pt x="108" y="394"/>
                    <a:pt x="72" y="436"/>
                  </a:cubicBezTo>
                  <a:cubicBezTo>
                    <a:pt x="1" y="507"/>
                    <a:pt x="1" y="614"/>
                    <a:pt x="72" y="686"/>
                  </a:cubicBezTo>
                  <a:lnTo>
                    <a:pt x="441" y="1055"/>
                  </a:lnTo>
                  <a:cubicBezTo>
                    <a:pt x="477" y="1078"/>
                    <a:pt x="513" y="1102"/>
                    <a:pt x="560" y="1102"/>
                  </a:cubicBezTo>
                  <a:cubicBezTo>
                    <a:pt x="608" y="1102"/>
                    <a:pt x="644" y="1078"/>
                    <a:pt x="679" y="1055"/>
                  </a:cubicBezTo>
                  <a:lnTo>
                    <a:pt x="1441" y="293"/>
                  </a:lnTo>
                  <a:cubicBezTo>
                    <a:pt x="1513" y="233"/>
                    <a:pt x="1513" y="138"/>
                    <a:pt x="1453" y="55"/>
                  </a:cubicBezTo>
                  <a:cubicBezTo>
                    <a:pt x="1417" y="19"/>
                    <a:pt x="1373" y="1"/>
                    <a:pt x="1328"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492;p53"/>
            <p:cNvSpPr/>
            <p:nvPr/>
          </p:nvSpPr>
          <p:spPr>
            <a:xfrm>
              <a:off x="6291500" y="1738595"/>
              <a:ext cx="48923" cy="34981"/>
            </a:xfrm>
            <a:custGeom>
              <a:avLst/>
              <a:gdLst/>
              <a:ahLst/>
              <a:cxnLst/>
              <a:rect l="l" t="t" r="r" b="b"/>
              <a:pathLst>
                <a:path w="1537" h="1099" extrusionOk="0">
                  <a:moveTo>
                    <a:pt x="1334" y="0"/>
                  </a:moveTo>
                  <a:cubicBezTo>
                    <a:pt x="1289" y="0"/>
                    <a:pt x="1245" y="21"/>
                    <a:pt x="1203" y="63"/>
                  </a:cubicBezTo>
                  <a:lnTo>
                    <a:pt x="584" y="682"/>
                  </a:lnTo>
                  <a:lnTo>
                    <a:pt x="322" y="432"/>
                  </a:lnTo>
                  <a:cubicBezTo>
                    <a:pt x="286" y="396"/>
                    <a:pt x="242" y="378"/>
                    <a:pt x="197" y="378"/>
                  </a:cubicBezTo>
                  <a:cubicBezTo>
                    <a:pt x="152" y="378"/>
                    <a:pt x="108" y="396"/>
                    <a:pt x="72" y="432"/>
                  </a:cubicBezTo>
                  <a:cubicBezTo>
                    <a:pt x="1" y="503"/>
                    <a:pt x="1" y="610"/>
                    <a:pt x="72" y="682"/>
                  </a:cubicBezTo>
                  <a:lnTo>
                    <a:pt x="441" y="1051"/>
                  </a:lnTo>
                  <a:cubicBezTo>
                    <a:pt x="477" y="1087"/>
                    <a:pt x="524" y="1098"/>
                    <a:pt x="560" y="1098"/>
                  </a:cubicBezTo>
                  <a:cubicBezTo>
                    <a:pt x="608" y="1098"/>
                    <a:pt x="655" y="1087"/>
                    <a:pt x="679" y="1051"/>
                  </a:cubicBezTo>
                  <a:lnTo>
                    <a:pt x="1441" y="301"/>
                  </a:lnTo>
                  <a:cubicBezTo>
                    <a:pt x="1536" y="241"/>
                    <a:pt x="1536" y="134"/>
                    <a:pt x="1465" y="63"/>
                  </a:cubicBezTo>
                  <a:cubicBezTo>
                    <a:pt x="1423" y="21"/>
                    <a:pt x="1379" y="0"/>
                    <a:pt x="1334"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493;p53"/>
            <p:cNvSpPr/>
            <p:nvPr/>
          </p:nvSpPr>
          <p:spPr>
            <a:xfrm>
              <a:off x="6123629" y="1786627"/>
              <a:ext cx="48891" cy="34695"/>
            </a:xfrm>
            <a:custGeom>
              <a:avLst/>
              <a:gdLst/>
              <a:ahLst/>
              <a:cxnLst/>
              <a:rect l="l" t="t" r="r" b="b"/>
              <a:pathLst>
                <a:path w="1536" h="1090" extrusionOk="0">
                  <a:moveTo>
                    <a:pt x="1340" y="0"/>
                  </a:moveTo>
                  <a:cubicBezTo>
                    <a:pt x="1295" y="0"/>
                    <a:pt x="1250" y="18"/>
                    <a:pt x="1215" y="54"/>
                  </a:cubicBezTo>
                  <a:lnTo>
                    <a:pt x="583" y="673"/>
                  </a:lnTo>
                  <a:lnTo>
                    <a:pt x="333" y="423"/>
                  </a:lnTo>
                  <a:cubicBezTo>
                    <a:pt x="298" y="387"/>
                    <a:pt x="253" y="369"/>
                    <a:pt x="208" y="369"/>
                  </a:cubicBezTo>
                  <a:cubicBezTo>
                    <a:pt x="164" y="369"/>
                    <a:pt x="119" y="387"/>
                    <a:pt x="83" y="423"/>
                  </a:cubicBezTo>
                  <a:cubicBezTo>
                    <a:pt x="0" y="494"/>
                    <a:pt x="0" y="601"/>
                    <a:pt x="83" y="673"/>
                  </a:cubicBezTo>
                  <a:lnTo>
                    <a:pt x="453" y="1042"/>
                  </a:lnTo>
                  <a:cubicBezTo>
                    <a:pt x="476" y="1078"/>
                    <a:pt x="524" y="1090"/>
                    <a:pt x="572" y="1090"/>
                  </a:cubicBezTo>
                  <a:cubicBezTo>
                    <a:pt x="619" y="1090"/>
                    <a:pt x="655" y="1078"/>
                    <a:pt x="691" y="1042"/>
                  </a:cubicBezTo>
                  <a:lnTo>
                    <a:pt x="1453" y="292"/>
                  </a:lnTo>
                  <a:cubicBezTo>
                    <a:pt x="1536" y="232"/>
                    <a:pt x="1536" y="125"/>
                    <a:pt x="1465" y="54"/>
                  </a:cubicBezTo>
                  <a:cubicBezTo>
                    <a:pt x="1429" y="18"/>
                    <a:pt x="1384" y="0"/>
                    <a:pt x="134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494;p53"/>
            <p:cNvSpPr/>
            <p:nvPr/>
          </p:nvSpPr>
          <p:spPr>
            <a:xfrm>
              <a:off x="6291500" y="1642978"/>
              <a:ext cx="48923" cy="34727"/>
            </a:xfrm>
            <a:custGeom>
              <a:avLst/>
              <a:gdLst/>
              <a:ahLst/>
              <a:cxnLst/>
              <a:rect l="l" t="t" r="r" b="b"/>
              <a:pathLst>
                <a:path w="1537" h="1091" extrusionOk="0">
                  <a:moveTo>
                    <a:pt x="1334" y="1"/>
                  </a:moveTo>
                  <a:cubicBezTo>
                    <a:pt x="1289" y="1"/>
                    <a:pt x="1245" y="19"/>
                    <a:pt x="1203" y="54"/>
                  </a:cubicBezTo>
                  <a:lnTo>
                    <a:pt x="584" y="673"/>
                  </a:lnTo>
                  <a:lnTo>
                    <a:pt x="322" y="423"/>
                  </a:lnTo>
                  <a:cubicBezTo>
                    <a:pt x="286" y="388"/>
                    <a:pt x="242" y="370"/>
                    <a:pt x="197" y="370"/>
                  </a:cubicBezTo>
                  <a:cubicBezTo>
                    <a:pt x="152" y="370"/>
                    <a:pt x="108" y="388"/>
                    <a:pt x="72" y="423"/>
                  </a:cubicBezTo>
                  <a:cubicBezTo>
                    <a:pt x="1" y="495"/>
                    <a:pt x="1" y="602"/>
                    <a:pt x="72" y="673"/>
                  </a:cubicBezTo>
                  <a:lnTo>
                    <a:pt x="441" y="1054"/>
                  </a:lnTo>
                  <a:cubicBezTo>
                    <a:pt x="477" y="1078"/>
                    <a:pt x="524" y="1090"/>
                    <a:pt x="560" y="1090"/>
                  </a:cubicBezTo>
                  <a:cubicBezTo>
                    <a:pt x="608" y="1090"/>
                    <a:pt x="655" y="1078"/>
                    <a:pt x="679" y="1054"/>
                  </a:cubicBezTo>
                  <a:lnTo>
                    <a:pt x="1441" y="292"/>
                  </a:lnTo>
                  <a:cubicBezTo>
                    <a:pt x="1536" y="233"/>
                    <a:pt x="1536" y="114"/>
                    <a:pt x="1465" y="54"/>
                  </a:cubicBezTo>
                  <a:cubicBezTo>
                    <a:pt x="1423" y="19"/>
                    <a:pt x="1379" y="1"/>
                    <a:pt x="1334"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8608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892" y="314601"/>
            <a:ext cx="9576416" cy="1280890"/>
          </a:xfrm>
        </p:spPr>
        <p:txBody>
          <a:bodyPr/>
          <a:lstStyle/>
          <a:p>
            <a:r>
              <a:rPr lang="ka-GE" b="1" dirty="0">
                <a:solidFill>
                  <a:schemeClr val="accent4">
                    <a:lumMod val="75000"/>
                  </a:schemeClr>
                </a:solidFill>
              </a:rPr>
              <a:t>განგაშის დონეების შესაბამისი აქტივობები</a:t>
            </a:r>
            <a:endParaRPr lang="en-US" b="1" dirty="0">
              <a:solidFill>
                <a:schemeClr val="accent4">
                  <a:lumMod val="75000"/>
                </a:schemeClr>
              </a:solidFill>
            </a:endParaRPr>
          </a:p>
        </p:txBody>
      </p:sp>
      <p:grpSp>
        <p:nvGrpSpPr>
          <p:cNvPr id="4" name="Group 3"/>
          <p:cNvGrpSpPr/>
          <p:nvPr/>
        </p:nvGrpSpPr>
        <p:grpSpPr>
          <a:xfrm>
            <a:off x="303182" y="1476736"/>
            <a:ext cx="1772063" cy="4320955"/>
            <a:chOff x="74582" y="1234531"/>
            <a:chExt cx="1772063" cy="4320955"/>
          </a:xfrm>
        </p:grpSpPr>
        <p:sp>
          <p:nvSpPr>
            <p:cNvPr id="5" name="Freeform 27"/>
            <p:cNvSpPr>
              <a:spLocks/>
            </p:cNvSpPr>
            <p:nvPr/>
          </p:nvSpPr>
          <p:spPr bwMode="auto">
            <a:xfrm>
              <a:off x="1525553" y="1411737"/>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Freeform 7"/>
            <p:cNvSpPr>
              <a:spLocks/>
            </p:cNvSpPr>
            <p:nvPr/>
          </p:nvSpPr>
          <p:spPr bwMode="auto">
            <a:xfrm>
              <a:off x="410820" y="1248162"/>
              <a:ext cx="1114733" cy="4307324"/>
            </a:xfrm>
            <a:custGeom>
              <a:avLst/>
              <a:gdLst/>
              <a:ahLst/>
              <a:cxnLst>
                <a:cxn ang="0">
                  <a:pos x="79" y="0"/>
                </a:cxn>
                <a:cxn ang="0">
                  <a:pos x="657" y="0"/>
                </a:cxn>
                <a:cxn ang="0">
                  <a:pos x="675" y="2"/>
                </a:cxn>
                <a:cxn ang="0">
                  <a:pos x="691" y="8"/>
                </a:cxn>
                <a:cxn ang="0">
                  <a:pos x="706" y="17"/>
                </a:cxn>
                <a:cxn ang="0">
                  <a:pos x="718" y="29"/>
                </a:cxn>
                <a:cxn ang="0">
                  <a:pos x="728" y="44"/>
                </a:cxn>
                <a:cxn ang="0">
                  <a:pos x="733" y="60"/>
                </a:cxn>
                <a:cxn ang="0">
                  <a:pos x="736" y="79"/>
                </a:cxn>
                <a:cxn ang="0">
                  <a:pos x="736" y="1776"/>
                </a:cxn>
                <a:cxn ang="0">
                  <a:pos x="733" y="1794"/>
                </a:cxn>
                <a:cxn ang="0">
                  <a:pos x="728" y="1811"/>
                </a:cxn>
                <a:cxn ang="0">
                  <a:pos x="718" y="1825"/>
                </a:cxn>
                <a:cxn ang="0">
                  <a:pos x="706" y="1838"/>
                </a:cxn>
                <a:cxn ang="0">
                  <a:pos x="691" y="1847"/>
                </a:cxn>
                <a:cxn ang="0">
                  <a:pos x="675" y="1853"/>
                </a:cxn>
                <a:cxn ang="0">
                  <a:pos x="657" y="1855"/>
                </a:cxn>
                <a:cxn ang="0">
                  <a:pos x="79" y="1855"/>
                </a:cxn>
                <a:cxn ang="0">
                  <a:pos x="61" y="1853"/>
                </a:cxn>
                <a:cxn ang="0">
                  <a:pos x="44" y="1847"/>
                </a:cxn>
                <a:cxn ang="0">
                  <a:pos x="30" y="1838"/>
                </a:cxn>
                <a:cxn ang="0">
                  <a:pos x="17" y="1825"/>
                </a:cxn>
                <a:cxn ang="0">
                  <a:pos x="8" y="1811"/>
                </a:cxn>
                <a:cxn ang="0">
                  <a:pos x="2" y="1794"/>
                </a:cxn>
                <a:cxn ang="0">
                  <a:pos x="0" y="1776"/>
                </a:cxn>
                <a:cxn ang="0">
                  <a:pos x="0" y="79"/>
                </a:cxn>
                <a:cxn ang="0">
                  <a:pos x="2" y="60"/>
                </a:cxn>
                <a:cxn ang="0">
                  <a:pos x="8" y="44"/>
                </a:cxn>
                <a:cxn ang="0">
                  <a:pos x="17" y="29"/>
                </a:cxn>
                <a:cxn ang="0">
                  <a:pos x="30" y="17"/>
                </a:cxn>
                <a:cxn ang="0">
                  <a:pos x="44" y="8"/>
                </a:cxn>
                <a:cxn ang="0">
                  <a:pos x="61" y="2"/>
                </a:cxn>
                <a:cxn ang="0">
                  <a:pos x="79" y="0"/>
                </a:cxn>
              </a:cxnLst>
              <a:rect l="0" t="0" r="r" b="b"/>
              <a:pathLst>
                <a:path w="736" h="1855">
                  <a:moveTo>
                    <a:pt x="79" y="0"/>
                  </a:moveTo>
                  <a:lnTo>
                    <a:pt x="657" y="0"/>
                  </a:lnTo>
                  <a:lnTo>
                    <a:pt x="675" y="2"/>
                  </a:lnTo>
                  <a:lnTo>
                    <a:pt x="691" y="8"/>
                  </a:lnTo>
                  <a:lnTo>
                    <a:pt x="706" y="17"/>
                  </a:lnTo>
                  <a:lnTo>
                    <a:pt x="718" y="29"/>
                  </a:lnTo>
                  <a:lnTo>
                    <a:pt x="728" y="44"/>
                  </a:lnTo>
                  <a:lnTo>
                    <a:pt x="733" y="60"/>
                  </a:lnTo>
                  <a:lnTo>
                    <a:pt x="736" y="79"/>
                  </a:lnTo>
                  <a:lnTo>
                    <a:pt x="736" y="1776"/>
                  </a:lnTo>
                  <a:lnTo>
                    <a:pt x="733" y="1794"/>
                  </a:lnTo>
                  <a:lnTo>
                    <a:pt x="728" y="1811"/>
                  </a:lnTo>
                  <a:lnTo>
                    <a:pt x="718" y="1825"/>
                  </a:lnTo>
                  <a:lnTo>
                    <a:pt x="706" y="1838"/>
                  </a:lnTo>
                  <a:lnTo>
                    <a:pt x="691" y="1847"/>
                  </a:lnTo>
                  <a:lnTo>
                    <a:pt x="675" y="1853"/>
                  </a:lnTo>
                  <a:lnTo>
                    <a:pt x="657" y="1855"/>
                  </a:lnTo>
                  <a:lnTo>
                    <a:pt x="79" y="1855"/>
                  </a:lnTo>
                  <a:lnTo>
                    <a:pt x="61" y="1853"/>
                  </a:lnTo>
                  <a:lnTo>
                    <a:pt x="44" y="1847"/>
                  </a:lnTo>
                  <a:lnTo>
                    <a:pt x="30" y="1838"/>
                  </a:lnTo>
                  <a:lnTo>
                    <a:pt x="17" y="1825"/>
                  </a:lnTo>
                  <a:lnTo>
                    <a:pt x="8" y="1811"/>
                  </a:lnTo>
                  <a:lnTo>
                    <a:pt x="2" y="1794"/>
                  </a:lnTo>
                  <a:lnTo>
                    <a:pt x="0" y="1776"/>
                  </a:lnTo>
                  <a:lnTo>
                    <a:pt x="0" y="79"/>
                  </a:lnTo>
                  <a:lnTo>
                    <a:pt x="2" y="60"/>
                  </a:lnTo>
                  <a:lnTo>
                    <a:pt x="8" y="44"/>
                  </a:lnTo>
                  <a:lnTo>
                    <a:pt x="17" y="29"/>
                  </a:lnTo>
                  <a:lnTo>
                    <a:pt x="30" y="17"/>
                  </a:lnTo>
                  <a:lnTo>
                    <a:pt x="44" y="8"/>
                  </a:lnTo>
                  <a:lnTo>
                    <a:pt x="61" y="2"/>
                  </a:lnTo>
                  <a:lnTo>
                    <a:pt x="79" y="0"/>
                  </a:lnTo>
                  <a:close/>
                </a:path>
              </a:pathLst>
            </a:custGeom>
            <a:solidFill>
              <a:schemeClr val="accent3">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8"/>
            <p:cNvSpPr>
              <a:spLocks noEditPoints="1"/>
            </p:cNvSpPr>
            <p:nvPr/>
          </p:nvSpPr>
          <p:spPr bwMode="auto">
            <a:xfrm>
              <a:off x="397188" y="1234531"/>
              <a:ext cx="1140482" cy="4320955"/>
            </a:xfrm>
            <a:custGeom>
              <a:avLst/>
              <a:gdLst/>
              <a:ahLst/>
              <a:cxnLst>
                <a:cxn ang="0">
                  <a:pos x="72" y="19"/>
                </a:cxn>
                <a:cxn ang="0">
                  <a:pos x="44" y="33"/>
                </a:cxn>
                <a:cxn ang="0">
                  <a:pos x="25" y="56"/>
                </a:cxn>
                <a:cxn ang="0">
                  <a:pos x="18" y="88"/>
                </a:cxn>
                <a:cxn ang="0">
                  <a:pos x="20" y="1801"/>
                </a:cxn>
                <a:cxn ang="0">
                  <a:pos x="33" y="1829"/>
                </a:cxn>
                <a:cxn ang="0">
                  <a:pos x="57" y="1848"/>
                </a:cxn>
                <a:cxn ang="0">
                  <a:pos x="88" y="1855"/>
                </a:cxn>
                <a:cxn ang="0">
                  <a:pos x="682" y="1853"/>
                </a:cxn>
                <a:cxn ang="0">
                  <a:pos x="709" y="1840"/>
                </a:cxn>
                <a:cxn ang="0">
                  <a:pos x="729" y="1816"/>
                </a:cxn>
                <a:cxn ang="0">
                  <a:pos x="735" y="1785"/>
                </a:cxn>
                <a:cxn ang="0">
                  <a:pos x="734" y="72"/>
                </a:cxn>
                <a:cxn ang="0">
                  <a:pos x="720" y="44"/>
                </a:cxn>
                <a:cxn ang="0">
                  <a:pos x="697" y="25"/>
                </a:cxn>
                <a:cxn ang="0">
                  <a:pos x="666" y="18"/>
                </a:cxn>
                <a:cxn ang="0">
                  <a:pos x="88" y="0"/>
                </a:cxn>
                <a:cxn ang="0">
                  <a:pos x="686" y="3"/>
                </a:cxn>
                <a:cxn ang="0">
                  <a:pos x="720" y="19"/>
                </a:cxn>
                <a:cxn ang="0">
                  <a:pos x="744" y="49"/>
                </a:cxn>
                <a:cxn ang="0">
                  <a:pos x="753" y="88"/>
                </a:cxn>
                <a:cxn ang="0">
                  <a:pos x="751" y="1805"/>
                </a:cxn>
                <a:cxn ang="0">
                  <a:pos x="734" y="1840"/>
                </a:cxn>
                <a:cxn ang="0">
                  <a:pos x="704" y="1863"/>
                </a:cxn>
                <a:cxn ang="0">
                  <a:pos x="666" y="1872"/>
                </a:cxn>
                <a:cxn ang="0">
                  <a:pos x="68" y="1870"/>
                </a:cxn>
                <a:cxn ang="0">
                  <a:pos x="33" y="1853"/>
                </a:cxn>
                <a:cxn ang="0">
                  <a:pos x="10" y="1824"/>
                </a:cxn>
                <a:cxn ang="0">
                  <a:pos x="0" y="1785"/>
                </a:cxn>
                <a:cxn ang="0">
                  <a:pos x="3" y="67"/>
                </a:cxn>
                <a:cxn ang="0">
                  <a:pos x="20" y="33"/>
                </a:cxn>
                <a:cxn ang="0">
                  <a:pos x="50" y="9"/>
                </a:cxn>
                <a:cxn ang="0">
                  <a:pos x="88" y="0"/>
                </a:cxn>
              </a:cxnLst>
              <a:rect l="0" t="0" r="r" b="b"/>
              <a:pathLst>
                <a:path w="753" h="1872">
                  <a:moveTo>
                    <a:pt x="88" y="18"/>
                  </a:moveTo>
                  <a:lnTo>
                    <a:pt x="72" y="19"/>
                  </a:lnTo>
                  <a:lnTo>
                    <a:pt x="57" y="25"/>
                  </a:lnTo>
                  <a:lnTo>
                    <a:pt x="44" y="33"/>
                  </a:lnTo>
                  <a:lnTo>
                    <a:pt x="33" y="44"/>
                  </a:lnTo>
                  <a:lnTo>
                    <a:pt x="25" y="56"/>
                  </a:lnTo>
                  <a:lnTo>
                    <a:pt x="20" y="72"/>
                  </a:lnTo>
                  <a:lnTo>
                    <a:pt x="18" y="88"/>
                  </a:lnTo>
                  <a:lnTo>
                    <a:pt x="18" y="1785"/>
                  </a:lnTo>
                  <a:lnTo>
                    <a:pt x="20" y="1801"/>
                  </a:lnTo>
                  <a:lnTo>
                    <a:pt x="25" y="1816"/>
                  </a:lnTo>
                  <a:lnTo>
                    <a:pt x="33" y="1829"/>
                  </a:lnTo>
                  <a:lnTo>
                    <a:pt x="44" y="1840"/>
                  </a:lnTo>
                  <a:lnTo>
                    <a:pt x="57" y="1848"/>
                  </a:lnTo>
                  <a:lnTo>
                    <a:pt x="72" y="1853"/>
                  </a:lnTo>
                  <a:lnTo>
                    <a:pt x="88" y="1855"/>
                  </a:lnTo>
                  <a:lnTo>
                    <a:pt x="666" y="1855"/>
                  </a:lnTo>
                  <a:lnTo>
                    <a:pt x="682" y="1853"/>
                  </a:lnTo>
                  <a:lnTo>
                    <a:pt x="697" y="1848"/>
                  </a:lnTo>
                  <a:lnTo>
                    <a:pt x="709" y="1840"/>
                  </a:lnTo>
                  <a:lnTo>
                    <a:pt x="720" y="1829"/>
                  </a:lnTo>
                  <a:lnTo>
                    <a:pt x="729" y="1816"/>
                  </a:lnTo>
                  <a:lnTo>
                    <a:pt x="734" y="1801"/>
                  </a:lnTo>
                  <a:lnTo>
                    <a:pt x="735" y="1785"/>
                  </a:lnTo>
                  <a:lnTo>
                    <a:pt x="735" y="88"/>
                  </a:lnTo>
                  <a:lnTo>
                    <a:pt x="734" y="72"/>
                  </a:lnTo>
                  <a:lnTo>
                    <a:pt x="729" y="56"/>
                  </a:lnTo>
                  <a:lnTo>
                    <a:pt x="720" y="44"/>
                  </a:lnTo>
                  <a:lnTo>
                    <a:pt x="709" y="33"/>
                  </a:lnTo>
                  <a:lnTo>
                    <a:pt x="697" y="25"/>
                  </a:lnTo>
                  <a:lnTo>
                    <a:pt x="682" y="19"/>
                  </a:lnTo>
                  <a:lnTo>
                    <a:pt x="666" y="18"/>
                  </a:lnTo>
                  <a:lnTo>
                    <a:pt x="88" y="18"/>
                  </a:lnTo>
                  <a:close/>
                  <a:moveTo>
                    <a:pt x="88" y="0"/>
                  </a:moveTo>
                  <a:lnTo>
                    <a:pt x="666" y="0"/>
                  </a:lnTo>
                  <a:lnTo>
                    <a:pt x="686" y="3"/>
                  </a:lnTo>
                  <a:lnTo>
                    <a:pt x="704" y="9"/>
                  </a:lnTo>
                  <a:lnTo>
                    <a:pt x="720" y="19"/>
                  </a:lnTo>
                  <a:lnTo>
                    <a:pt x="734" y="33"/>
                  </a:lnTo>
                  <a:lnTo>
                    <a:pt x="744" y="49"/>
                  </a:lnTo>
                  <a:lnTo>
                    <a:pt x="751" y="67"/>
                  </a:lnTo>
                  <a:lnTo>
                    <a:pt x="753" y="88"/>
                  </a:lnTo>
                  <a:lnTo>
                    <a:pt x="753" y="1785"/>
                  </a:lnTo>
                  <a:lnTo>
                    <a:pt x="751" y="1805"/>
                  </a:lnTo>
                  <a:lnTo>
                    <a:pt x="744" y="1824"/>
                  </a:lnTo>
                  <a:lnTo>
                    <a:pt x="734" y="1840"/>
                  </a:lnTo>
                  <a:lnTo>
                    <a:pt x="720" y="1853"/>
                  </a:lnTo>
                  <a:lnTo>
                    <a:pt x="704" y="1863"/>
                  </a:lnTo>
                  <a:lnTo>
                    <a:pt x="686" y="1870"/>
                  </a:lnTo>
                  <a:lnTo>
                    <a:pt x="666" y="1872"/>
                  </a:lnTo>
                  <a:lnTo>
                    <a:pt x="88" y="1872"/>
                  </a:lnTo>
                  <a:lnTo>
                    <a:pt x="68" y="1870"/>
                  </a:lnTo>
                  <a:lnTo>
                    <a:pt x="50" y="1863"/>
                  </a:lnTo>
                  <a:lnTo>
                    <a:pt x="33" y="1853"/>
                  </a:lnTo>
                  <a:lnTo>
                    <a:pt x="20" y="1840"/>
                  </a:lnTo>
                  <a:lnTo>
                    <a:pt x="10" y="1824"/>
                  </a:lnTo>
                  <a:lnTo>
                    <a:pt x="3" y="1805"/>
                  </a:lnTo>
                  <a:lnTo>
                    <a:pt x="0" y="1785"/>
                  </a:lnTo>
                  <a:lnTo>
                    <a:pt x="0" y="88"/>
                  </a:lnTo>
                  <a:lnTo>
                    <a:pt x="3" y="67"/>
                  </a:lnTo>
                  <a:lnTo>
                    <a:pt x="10" y="49"/>
                  </a:lnTo>
                  <a:lnTo>
                    <a:pt x="20" y="33"/>
                  </a:lnTo>
                  <a:lnTo>
                    <a:pt x="33" y="19"/>
                  </a:lnTo>
                  <a:lnTo>
                    <a:pt x="50" y="9"/>
                  </a:lnTo>
                  <a:lnTo>
                    <a:pt x="68" y="3"/>
                  </a:lnTo>
                  <a:lnTo>
                    <a:pt x="88"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24"/>
            <p:cNvSpPr>
              <a:spLocks/>
            </p:cNvSpPr>
            <p:nvPr/>
          </p:nvSpPr>
          <p:spPr bwMode="auto">
            <a:xfrm>
              <a:off x="74582" y="1411737"/>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89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5"/>
            <p:cNvSpPr>
              <a:spLocks/>
            </p:cNvSpPr>
            <p:nvPr/>
          </p:nvSpPr>
          <p:spPr bwMode="auto">
            <a:xfrm>
              <a:off x="74582" y="2517794"/>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auto">
            <a:xfrm>
              <a:off x="97302" y="3662309"/>
              <a:ext cx="322607" cy="757291"/>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8"/>
            <p:cNvSpPr>
              <a:spLocks/>
            </p:cNvSpPr>
            <p:nvPr/>
          </p:nvSpPr>
          <p:spPr bwMode="auto">
            <a:xfrm>
              <a:off x="1507708" y="2517794"/>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9"/>
            <p:cNvSpPr>
              <a:spLocks/>
            </p:cNvSpPr>
            <p:nvPr/>
          </p:nvSpPr>
          <p:spPr bwMode="auto">
            <a:xfrm>
              <a:off x="1506200" y="3662309"/>
              <a:ext cx="321092" cy="757291"/>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7"/>
            <p:cNvSpPr>
              <a:spLocks/>
            </p:cNvSpPr>
            <p:nvPr/>
          </p:nvSpPr>
          <p:spPr bwMode="auto">
            <a:xfrm>
              <a:off x="620801" y="4702889"/>
              <a:ext cx="708825" cy="707311"/>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9"/>
                </a:cxn>
                <a:cxn ang="0">
                  <a:pos x="377" y="418"/>
                </a:cxn>
                <a:cxn ang="0">
                  <a:pos x="352" y="435"/>
                </a:cxn>
                <a:cxn ang="0">
                  <a:pos x="325" y="449"/>
                </a:cxn>
                <a:cxn ang="0">
                  <a:pos x="296" y="459"/>
                </a:cxn>
                <a:cxn ang="0">
                  <a:pos x="266" y="465"/>
                </a:cxn>
                <a:cxn ang="0">
                  <a:pos x="234" y="467"/>
                </a:cxn>
                <a:cxn ang="0">
                  <a:pos x="202" y="465"/>
                </a:cxn>
                <a:cxn ang="0">
                  <a:pos x="171" y="459"/>
                </a:cxn>
                <a:cxn ang="0">
                  <a:pos x="142" y="449"/>
                </a:cxn>
                <a:cxn ang="0">
                  <a:pos x="116" y="435"/>
                </a:cxn>
                <a:cxn ang="0">
                  <a:pos x="91" y="418"/>
                </a:cxn>
                <a:cxn ang="0">
                  <a:pos x="68" y="399"/>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9"/>
                  </a:lnTo>
                  <a:lnTo>
                    <a:pt x="377" y="418"/>
                  </a:lnTo>
                  <a:lnTo>
                    <a:pt x="352" y="435"/>
                  </a:lnTo>
                  <a:lnTo>
                    <a:pt x="325" y="449"/>
                  </a:lnTo>
                  <a:lnTo>
                    <a:pt x="296" y="459"/>
                  </a:lnTo>
                  <a:lnTo>
                    <a:pt x="266" y="465"/>
                  </a:lnTo>
                  <a:lnTo>
                    <a:pt x="234" y="467"/>
                  </a:lnTo>
                  <a:lnTo>
                    <a:pt x="202" y="465"/>
                  </a:lnTo>
                  <a:lnTo>
                    <a:pt x="171" y="459"/>
                  </a:lnTo>
                  <a:lnTo>
                    <a:pt x="142" y="449"/>
                  </a:lnTo>
                  <a:lnTo>
                    <a:pt x="116" y="435"/>
                  </a:lnTo>
                  <a:lnTo>
                    <a:pt x="91" y="418"/>
                  </a:lnTo>
                  <a:lnTo>
                    <a:pt x="68" y="399"/>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F000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3"/>
            <p:cNvSpPr>
              <a:spLocks/>
            </p:cNvSpPr>
            <p:nvPr/>
          </p:nvSpPr>
          <p:spPr bwMode="auto">
            <a:xfrm>
              <a:off x="619075" y="3581400"/>
              <a:ext cx="708825" cy="707311"/>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F990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9"/>
            <p:cNvSpPr>
              <a:spLocks/>
            </p:cNvSpPr>
            <p:nvPr/>
          </p:nvSpPr>
          <p:spPr bwMode="auto">
            <a:xfrm>
              <a:off x="597392" y="1382496"/>
              <a:ext cx="708825" cy="708825"/>
            </a:xfrm>
            <a:custGeom>
              <a:avLst/>
              <a:gdLst/>
              <a:ahLst/>
              <a:cxnLst>
                <a:cxn ang="0">
                  <a:pos x="234" y="0"/>
                </a:cxn>
                <a:cxn ang="0">
                  <a:pos x="266" y="3"/>
                </a:cxn>
                <a:cxn ang="0">
                  <a:pos x="296" y="9"/>
                </a:cxn>
                <a:cxn ang="0">
                  <a:pos x="325" y="19"/>
                </a:cxn>
                <a:cxn ang="0">
                  <a:pos x="352" y="32"/>
                </a:cxn>
                <a:cxn ang="0">
                  <a:pos x="377" y="49"/>
                </a:cxn>
                <a:cxn ang="0">
                  <a:pos x="400" y="69"/>
                </a:cxn>
                <a:cxn ang="0">
                  <a:pos x="420" y="91"/>
                </a:cxn>
                <a:cxn ang="0">
                  <a:pos x="436" y="116"/>
                </a:cxn>
                <a:cxn ang="0">
                  <a:pos x="450" y="142"/>
                </a:cxn>
                <a:cxn ang="0">
                  <a:pos x="460" y="171"/>
                </a:cxn>
                <a:cxn ang="0">
                  <a:pos x="466" y="202"/>
                </a:cxn>
                <a:cxn ang="0">
                  <a:pos x="468" y="234"/>
                </a:cxn>
                <a:cxn ang="0">
                  <a:pos x="466" y="266"/>
                </a:cxn>
                <a:cxn ang="0">
                  <a:pos x="460" y="296"/>
                </a:cxn>
                <a:cxn ang="0">
                  <a:pos x="450" y="325"/>
                </a:cxn>
                <a:cxn ang="0">
                  <a:pos x="436" y="351"/>
                </a:cxn>
                <a:cxn ang="0">
                  <a:pos x="420" y="376"/>
                </a:cxn>
                <a:cxn ang="0">
                  <a:pos x="400" y="399"/>
                </a:cxn>
                <a:cxn ang="0">
                  <a:pos x="377" y="419"/>
                </a:cxn>
                <a:cxn ang="0">
                  <a:pos x="352" y="436"/>
                </a:cxn>
                <a:cxn ang="0">
                  <a:pos x="325" y="449"/>
                </a:cxn>
                <a:cxn ang="0">
                  <a:pos x="296" y="459"/>
                </a:cxn>
                <a:cxn ang="0">
                  <a:pos x="266" y="465"/>
                </a:cxn>
                <a:cxn ang="0">
                  <a:pos x="234" y="468"/>
                </a:cxn>
                <a:cxn ang="0">
                  <a:pos x="202" y="465"/>
                </a:cxn>
                <a:cxn ang="0">
                  <a:pos x="171" y="459"/>
                </a:cxn>
                <a:cxn ang="0">
                  <a:pos x="142" y="449"/>
                </a:cxn>
                <a:cxn ang="0">
                  <a:pos x="116" y="436"/>
                </a:cxn>
                <a:cxn ang="0">
                  <a:pos x="91" y="419"/>
                </a:cxn>
                <a:cxn ang="0">
                  <a:pos x="68" y="399"/>
                </a:cxn>
                <a:cxn ang="0">
                  <a:pos x="49" y="376"/>
                </a:cxn>
                <a:cxn ang="0">
                  <a:pos x="32" y="351"/>
                </a:cxn>
                <a:cxn ang="0">
                  <a:pos x="18" y="325"/>
                </a:cxn>
                <a:cxn ang="0">
                  <a:pos x="8" y="296"/>
                </a:cxn>
                <a:cxn ang="0">
                  <a:pos x="2" y="266"/>
                </a:cxn>
                <a:cxn ang="0">
                  <a:pos x="0" y="234"/>
                </a:cxn>
                <a:cxn ang="0">
                  <a:pos x="2" y="202"/>
                </a:cxn>
                <a:cxn ang="0">
                  <a:pos x="8" y="171"/>
                </a:cxn>
                <a:cxn ang="0">
                  <a:pos x="18" y="142"/>
                </a:cxn>
                <a:cxn ang="0">
                  <a:pos x="32" y="116"/>
                </a:cxn>
                <a:cxn ang="0">
                  <a:pos x="49" y="91"/>
                </a:cxn>
                <a:cxn ang="0">
                  <a:pos x="68" y="69"/>
                </a:cxn>
                <a:cxn ang="0">
                  <a:pos x="91" y="49"/>
                </a:cxn>
                <a:cxn ang="0">
                  <a:pos x="116" y="32"/>
                </a:cxn>
                <a:cxn ang="0">
                  <a:pos x="142" y="19"/>
                </a:cxn>
                <a:cxn ang="0">
                  <a:pos x="171" y="9"/>
                </a:cxn>
                <a:cxn ang="0">
                  <a:pos x="202" y="3"/>
                </a:cxn>
                <a:cxn ang="0">
                  <a:pos x="234" y="0"/>
                </a:cxn>
              </a:cxnLst>
              <a:rect l="0" t="0" r="r" b="b"/>
              <a:pathLst>
                <a:path w="468" h="468">
                  <a:moveTo>
                    <a:pt x="234" y="0"/>
                  </a:moveTo>
                  <a:lnTo>
                    <a:pt x="266" y="3"/>
                  </a:lnTo>
                  <a:lnTo>
                    <a:pt x="296" y="9"/>
                  </a:lnTo>
                  <a:lnTo>
                    <a:pt x="325" y="19"/>
                  </a:lnTo>
                  <a:lnTo>
                    <a:pt x="352" y="32"/>
                  </a:lnTo>
                  <a:lnTo>
                    <a:pt x="377" y="49"/>
                  </a:lnTo>
                  <a:lnTo>
                    <a:pt x="400" y="69"/>
                  </a:lnTo>
                  <a:lnTo>
                    <a:pt x="420" y="91"/>
                  </a:lnTo>
                  <a:lnTo>
                    <a:pt x="436" y="116"/>
                  </a:lnTo>
                  <a:lnTo>
                    <a:pt x="450" y="142"/>
                  </a:lnTo>
                  <a:lnTo>
                    <a:pt x="460" y="171"/>
                  </a:lnTo>
                  <a:lnTo>
                    <a:pt x="466" y="202"/>
                  </a:lnTo>
                  <a:lnTo>
                    <a:pt x="468" y="234"/>
                  </a:lnTo>
                  <a:lnTo>
                    <a:pt x="466" y="266"/>
                  </a:lnTo>
                  <a:lnTo>
                    <a:pt x="460" y="296"/>
                  </a:lnTo>
                  <a:lnTo>
                    <a:pt x="450" y="325"/>
                  </a:lnTo>
                  <a:lnTo>
                    <a:pt x="436" y="351"/>
                  </a:lnTo>
                  <a:lnTo>
                    <a:pt x="420" y="376"/>
                  </a:lnTo>
                  <a:lnTo>
                    <a:pt x="400" y="399"/>
                  </a:lnTo>
                  <a:lnTo>
                    <a:pt x="377" y="419"/>
                  </a:lnTo>
                  <a:lnTo>
                    <a:pt x="352" y="436"/>
                  </a:lnTo>
                  <a:lnTo>
                    <a:pt x="325" y="449"/>
                  </a:lnTo>
                  <a:lnTo>
                    <a:pt x="296" y="459"/>
                  </a:lnTo>
                  <a:lnTo>
                    <a:pt x="266" y="465"/>
                  </a:lnTo>
                  <a:lnTo>
                    <a:pt x="234" y="468"/>
                  </a:lnTo>
                  <a:lnTo>
                    <a:pt x="202" y="465"/>
                  </a:lnTo>
                  <a:lnTo>
                    <a:pt x="171" y="459"/>
                  </a:lnTo>
                  <a:lnTo>
                    <a:pt x="142" y="449"/>
                  </a:lnTo>
                  <a:lnTo>
                    <a:pt x="116" y="436"/>
                  </a:lnTo>
                  <a:lnTo>
                    <a:pt x="91" y="419"/>
                  </a:lnTo>
                  <a:lnTo>
                    <a:pt x="68" y="399"/>
                  </a:lnTo>
                  <a:lnTo>
                    <a:pt x="49" y="376"/>
                  </a:lnTo>
                  <a:lnTo>
                    <a:pt x="32" y="351"/>
                  </a:lnTo>
                  <a:lnTo>
                    <a:pt x="18" y="325"/>
                  </a:lnTo>
                  <a:lnTo>
                    <a:pt x="8" y="296"/>
                  </a:lnTo>
                  <a:lnTo>
                    <a:pt x="2" y="266"/>
                  </a:lnTo>
                  <a:lnTo>
                    <a:pt x="0" y="234"/>
                  </a:lnTo>
                  <a:lnTo>
                    <a:pt x="2" y="202"/>
                  </a:lnTo>
                  <a:lnTo>
                    <a:pt x="8" y="171"/>
                  </a:lnTo>
                  <a:lnTo>
                    <a:pt x="18" y="142"/>
                  </a:lnTo>
                  <a:lnTo>
                    <a:pt x="32" y="116"/>
                  </a:lnTo>
                  <a:lnTo>
                    <a:pt x="49" y="91"/>
                  </a:lnTo>
                  <a:lnTo>
                    <a:pt x="68" y="69"/>
                  </a:lnTo>
                  <a:lnTo>
                    <a:pt x="91" y="49"/>
                  </a:lnTo>
                  <a:lnTo>
                    <a:pt x="116" y="32"/>
                  </a:lnTo>
                  <a:lnTo>
                    <a:pt x="142" y="19"/>
                  </a:lnTo>
                  <a:lnTo>
                    <a:pt x="171" y="9"/>
                  </a:lnTo>
                  <a:lnTo>
                    <a:pt x="202" y="3"/>
                  </a:lnTo>
                  <a:lnTo>
                    <a:pt x="234" y="0"/>
                  </a:lnTo>
                  <a:close/>
                </a:path>
              </a:pathLst>
            </a:custGeom>
            <a:solidFill>
              <a:srgbClr val="92D05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26"/>
            <p:cNvSpPr>
              <a:spLocks/>
            </p:cNvSpPr>
            <p:nvPr/>
          </p:nvSpPr>
          <p:spPr bwMode="auto">
            <a:xfrm>
              <a:off x="143998" y="4729109"/>
              <a:ext cx="322607" cy="757291"/>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29"/>
            <p:cNvSpPr>
              <a:spLocks/>
            </p:cNvSpPr>
            <p:nvPr/>
          </p:nvSpPr>
          <p:spPr bwMode="auto">
            <a:xfrm>
              <a:off x="1483822" y="4729109"/>
              <a:ext cx="321092" cy="757291"/>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3"/>
            <p:cNvSpPr>
              <a:spLocks/>
            </p:cNvSpPr>
            <p:nvPr/>
          </p:nvSpPr>
          <p:spPr bwMode="auto">
            <a:xfrm>
              <a:off x="578004" y="2437803"/>
              <a:ext cx="778849" cy="762597"/>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FFF0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Oval 18"/>
            <p:cNvSpPr/>
            <p:nvPr/>
          </p:nvSpPr>
          <p:spPr>
            <a:xfrm>
              <a:off x="687050" y="4761548"/>
              <a:ext cx="619167" cy="631551"/>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642220" y="3597249"/>
              <a:ext cx="619167" cy="631551"/>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642219" y="2497150"/>
              <a:ext cx="619167" cy="631551"/>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623566" y="1450499"/>
              <a:ext cx="619167" cy="631551"/>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Right Arrow 22"/>
          <p:cNvSpPr/>
          <p:nvPr/>
        </p:nvSpPr>
        <p:spPr>
          <a:xfrm>
            <a:off x="2369490" y="1675808"/>
            <a:ext cx="2122719" cy="781487"/>
          </a:xfrm>
          <a:prstGeom prst="rightArrow">
            <a:avLst>
              <a:gd name="adj1" fmla="val 77712"/>
              <a:gd name="adj2" fmla="val 50000"/>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ნორმა</a:t>
            </a:r>
            <a:endParaRPr lang="en-US" b="1" dirty="0">
              <a:solidFill>
                <a:schemeClr val="tx1"/>
              </a:solidFill>
            </a:endParaRPr>
          </a:p>
        </p:txBody>
      </p:sp>
      <p:sp>
        <p:nvSpPr>
          <p:cNvPr id="24" name="Right Arrow 23"/>
          <p:cNvSpPr/>
          <p:nvPr/>
        </p:nvSpPr>
        <p:spPr>
          <a:xfrm>
            <a:off x="2333999" y="2737318"/>
            <a:ext cx="2122719" cy="781487"/>
          </a:xfrm>
          <a:prstGeom prst="rightArrow">
            <a:avLst>
              <a:gd name="adj1" fmla="val 77712"/>
              <a:gd name="adj2" fmla="val 50000"/>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დაბალი</a:t>
            </a:r>
            <a:endParaRPr lang="en-US" b="1" dirty="0">
              <a:solidFill>
                <a:schemeClr val="tx1"/>
              </a:solidFill>
            </a:endParaRPr>
          </a:p>
        </p:txBody>
      </p:sp>
      <p:sp>
        <p:nvSpPr>
          <p:cNvPr id="25" name="Right Arrow 24"/>
          <p:cNvSpPr/>
          <p:nvPr/>
        </p:nvSpPr>
        <p:spPr>
          <a:xfrm>
            <a:off x="2328932" y="3786516"/>
            <a:ext cx="2122719" cy="781487"/>
          </a:xfrm>
          <a:prstGeom prst="rightArrow">
            <a:avLst>
              <a:gd name="adj1" fmla="val 77712"/>
              <a:gd name="adj2" fmla="val 50000"/>
            </a:avLst>
          </a:prstGeom>
          <a:gradFill flip="none" rotWithShape="1">
            <a:gsLst>
              <a:gs pos="0">
                <a:srgbClr val="E07A33">
                  <a:shade val="30000"/>
                  <a:satMod val="115000"/>
                </a:srgbClr>
              </a:gs>
              <a:gs pos="50000">
                <a:srgbClr val="E07A33">
                  <a:shade val="67500"/>
                  <a:satMod val="115000"/>
                </a:srgbClr>
              </a:gs>
              <a:gs pos="100000">
                <a:srgbClr val="E07A33">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საშუალო</a:t>
            </a:r>
            <a:endParaRPr lang="en-US" b="1" dirty="0">
              <a:solidFill>
                <a:schemeClr val="tx1"/>
              </a:solidFill>
            </a:endParaRPr>
          </a:p>
        </p:txBody>
      </p:sp>
      <p:sp>
        <p:nvSpPr>
          <p:cNvPr id="26" name="Right Arrow 25"/>
          <p:cNvSpPr/>
          <p:nvPr/>
        </p:nvSpPr>
        <p:spPr>
          <a:xfrm>
            <a:off x="2328932" y="4887965"/>
            <a:ext cx="2122719" cy="781487"/>
          </a:xfrm>
          <a:prstGeom prst="rightArrow">
            <a:avLst>
              <a:gd name="adj1" fmla="val 77712"/>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მაღალი</a:t>
            </a:r>
            <a:endParaRPr lang="en-US" b="1" dirty="0">
              <a:solidFill>
                <a:schemeClr val="tx1"/>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1467764791"/>
              </p:ext>
            </p:extLst>
          </p:nvPr>
        </p:nvGraphicFramePr>
        <p:xfrm>
          <a:off x="4657606" y="1553462"/>
          <a:ext cx="7349435" cy="4462866"/>
        </p:xfrm>
        <a:graphic>
          <a:graphicData uri="http://schemas.openxmlformats.org/drawingml/2006/table">
            <a:tbl>
              <a:tblPr firstRow="1" firstCol="1" bandRow="1"/>
              <a:tblGrid>
                <a:gridCol w="7349435">
                  <a:extLst>
                    <a:ext uri="{9D8B030D-6E8A-4147-A177-3AD203B41FA5}">
                      <a16:colId xmlns:a16="http://schemas.microsoft.com/office/drawing/2014/main" val="20001"/>
                    </a:ext>
                  </a:extLst>
                </a:gridCol>
              </a:tblGrid>
              <a:tr h="1040888">
                <a:tc>
                  <a:txBody>
                    <a:bodyPr/>
                    <a:lstStyle/>
                    <a:p>
                      <a:pPr marL="285750" indent="-285750">
                        <a:lnSpc>
                          <a:spcPct val="107000"/>
                        </a:lnSpc>
                        <a:spcAft>
                          <a:spcPts val="0"/>
                        </a:spcAft>
                        <a:buFont typeface="Arial" panose="020B0604020202020204" pitchFamily="34" charset="0"/>
                        <a:buChar char="•"/>
                      </a:pPr>
                      <a:r>
                        <a:rPr lang="ka-GE" sz="1800" dirty="0">
                          <a:effectLst/>
                          <a:latin typeface="Calibri" panose="020F0502020204030204" pitchFamily="34" charset="0"/>
                          <a:ea typeface="Times New Roman" panose="02020603050405020304" pitchFamily="18" charset="0"/>
                          <a:cs typeface="Times New Roman" panose="02020603050405020304" pitchFamily="18" charset="0"/>
                        </a:rPr>
                        <a:t>ფოკუსირება ხდება ზედამხედველობასა და სამკურნალო მიზნით ტესტირებაზე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1100036">
                <a:tc>
                  <a:txBody>
                    <a:bodyPr/>
                    <a:lstStyle/>
                    <a:p>
                      <a:pPr marL="285750" indent="-285750">
                        <a:lnSpc>
                          <a:spcPct val="107000"/>
                        </a:lnSpc>
                        <a:spcAft>
                          <a:spcPts val="0"/>
                        </a:spcAft>
                        <a:buFont typeface="Arial" panose="020B0604020202020204" pitchFamily="34" charset="0"/>
                        <a:buChar char="•"/>
                      </a:pPr>
                      <a:r>
                        <a:rPr lang="ka-GE" sz="1800" dirty="0">
                          <a:effectLst/>
                          <a:latin typeface="Calibri" panose="020F0502020204030204" pitchFamily="34" charset="0"/>
                          <a:ea typeface="Times New Roman" panose="02020603050405020304" pitchFamily="18" charset="0"/>
                          <a:cs typeface="Times New Roman" panose="02020603050405020304" pitchFamily="18" charset="0"/>
                        </a:rPr>
                        <a:t>აგრესიული ტესტირება, კონტაქტების მიდევნება და იზოლაცია,</a:t>
                      </a:r>
                      <a:endParaRPr lang="ka-GE" sz="1800" baseline="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ka-GE" sz="1800" b="1" dirty="0">
                          <a:effectLst/>
                          <a:latin typeface="Calibri" panose="020F0502020204030204" pitchFamily="34" charset="0"/>
                          <a:ea typeface="Times New Roman" panose="02020603050405020304" pitchFamily="18" charset="0"/>
                          <a:cs typeface="Times New Roman" panose="02020603050405020304" pitchFamily="18" charset="0"/>
                        </a:rPr>
                        <a:t>ტესტირების დღიური მაჩვენებელი არის 1/500 მოსახლეზე</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054926">
                <a:tc>
                  <a:txBody>
                    <a:bodyPr/>
                    <a:lstStyle/>
                    <a:p>
                      <a:pPr marL="285750" indent="-285750">
                        <a:lnSpc>
                          <a:spcPct val="107000"/>
                        </a:lnSpc>
                        <a:spcAft>
                          <a:spcPts val="0"/>
                        </a:spcAft>
                        <a:buFont typeface="Arial" panose="020B0604020202020204" pitchFamily="34" charset="0"/>
                        <a:buChar char="•"/>
                      </a:pPr>
                      <a:r>
                        <a:rPr lang="ka-GE" sz="1800" dirty="0">
                          <a:effectLst/>
                          <a:latin typeface="Calibri" panose="020F0502020204030204" pitchFamily="34" charset="0"/>
                          <a:ea typeface="Times New Roman" panose="02020603050405020304" pitchFamily="18" charset="0"/>
                          <a:cs typeface="Times New Roman" panose="02020603050405020304" pitchFamily="18" charset="0"/>
                        </a:rPr>
                        <a:t>აგრესიული ტესტირება, კონტაქტების მიდევნება და იზოლაცია, განსაკუთრებით მოწყვლად პოპულაციაში</a:t>
                      </a:r>
                    </a:p>
                    <a:p>
                      <a:pPr marL="285750" indent="-285750">
                        <a:lnSpc>
                          <a:spcPct val="107000"/>
                        </a:lnSpc>
                        <a:spcAft>
                          <a:spcPts val="0"/>
                        </a:spcAft>
                        <a:buFont typeface="Arial" panose="020B0604020202020204" pitchFamily="34" charset="0"/>
                        <a:buChar char="•"/>
                      </a:pPr>
                      <a:r>
                        <a:rPr lang="ka-GE" sz="1800" b="1" dirty="0">
                          <a:effectLst/>
                          <a:latin typeface="Calibri" panose="020F0502020204030204" pitchFamily="34" charset="0"/>
                          <a:ea typeface="Times New Roman" panose="02020603050405020304" pitchFamily="18" charset="0"/>
                          <a:cs typeface="Times New Roman" panose="02020603050405020304" pitchFamily="18" charset="0"/>
                        </a:rPr>
                        <a:t>ტესტირების დღიური მინიმალური მაჩვენებელი არის 1/375 მოსახლეზე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981442">
                <a:tc>
                  <a:txBody>
                    <a:bodyPr/>
                    <a:lstStyle/>
                    <a:p>
                      <a:pPr marL="285750" indent="-285750">
                        <a:lnSpc>
                          <a:spcPct val="107000"/>
                        </a:lnSpc>
                        <a:spcAft>
                          <a:spcPts val="0"/>
                        </a:spcAft>
                        <a:buFont typeface="Arial" panose="020B0604020202020204" pitchFamily="34" charset="0"/>
                        <a:buChar char="•"/>
                      </a:pPr>
                      <a:r>
                        <a:rPr lang="ka-GE"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გაძლიერებულია ტესტირება და კონტაქტების მიდევნება, განსაკუთებით მოწყვლადი პოპულაციისთვის</a:t>
                      </a:r>
                    </a:p>
                    <a:p>
                      <a:pPr marL="285750" indent="-285750">
                        <a:lnSpc>
                          <a:spcPct val="107000"/>
                        </a:lnSpc>
                        <a:spcAft>
                          <a:spcPts val="0"/>
                        </a:spcAft>
                        <a:buFont typeface="Arial" panose="020B0604020202020204" pitchFamily="34" charset="0"/>
                        <a:buChar char="•"/>
                      </a:pPr>
                      <a:r>
                        <a:rPr lang="ka-GE" sz="18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ტესტირების დღიური მინიმალური მაჩვენებელი არის 1/250 მოსახლეზე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836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997" y="108417"/>
            <a:ext cx="8911687" cy="1280890"/>
          </a:xfrm>
        </p:spPr>
        <p:txBody>
          <a:bodyPr>
            <a:normAutofit fontScale="90000"/>
          </a:bodyPr>
          <a:lstStyle/>
          <a:p>
            <a:r>
              <a:rPr lang="en-US" b="1" dirty="0">
                <a:solidFill>
                  <a:schemeClr val="accent1">
                    <a:lumMod val="50000"/>
                  </a:schemeClr>
                </a:solidFill>
              </a:rPr>
              <a:t>COVID-19-</a:t>
            </a:r>
            <a:r>
              <a:rPr lang="ka-GE" b="1" dirty="0">
                <a:solidFill>
                  <a:schemeClr val="accent1">
                    <a:lumMod val="50000"/>
                  </a:schemeClr>
                </a:solidFill>
              </a:rPr>
              <a:t>ზე რეაგირებისთვის პირველადი ჯანდაცვის ქსელის გაძლიერება</a:t>
            </a:r>
            <a:endParaRPr lang="en-US" b="1" dirty="0">
              <a:solidFill>
                <a:schemeClr val="accent1">
                  <a:lumMod val="50000"/>
                </a:schemeClr>
              </a:solidFill>
            </a:endParaRPr>
          </a:p>
        </p:txBody>
      </p:sp>
      <p:sp>
        <p:nvSpPr>
          <p:cNvPr id="4" name="Oval 3"/>
          <p:cNvSpPr/>
          <p:nvPr/>
        </p:nvSpPr>
        <p:spPr>
          <a:xfrm>
            <a:off x="615513" y="224163"/>
            <a:ext cx="799894" cy="79989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1">
                    <a:lumMod val="50000"/>
                  </a:schemeClr>
                </a:solidFill>
              </a:rPr>
              <a:t>4</a:t>
            </a:r>
          </a:p>
        </p:txBody>
      </p:sp>
      <p:sp>
        <p:nvSpPr>
          <p:cNvPr id="5" name="TextBox 4"/>
          <p:cNvSpPr txBox="1"/>
          <p:nvPr/>
        </p:nvSpPr>
        <p:spPr>
          <a:xfrm>
            <a:off x="451413" y="1479115"/>
            <a:ext cx="2153154" cy="461665"/>
          </a:xfrm>
          <a:prstGeom prst="rect">
            <a:avLst/>
          </a:prstGeom>
          <a:noFill/>
        </p:spPr>
        <p:txBody>
          <a:bodyPr wrap="none" rtlCol="0">
            <a:spAutoFit/>
          </a:bodyPr>
          <a:lstStyle/>
          <a:p>
            <a:r>
              <a:rPr lang="ka-GE" sz="2400" b="1" dirty="0">
                <a:solidFill>
                  <a:schemeClr val="accent3">
                    <a:lumMod val="50000"/>
                  </a:schemeClr>
                </a:solidFill>
              </a:rPr>
              <a:t>ღონისძიებები</a:t>
            </a:r>
            <a:endParaRPr lang="en-US" sz="2400" b="1" dirty="0">
              <a:solidFill>
                <a:schemeClr val="accent3">
                  <a:lumMod val="50000"/>
                </a:schemeClr>
              </a:solidFill>
            </a:endParaRPr>
          </a:p>
        </p:txBody>
      </p:sp>
      <p:sp>
        <p:nvSpPr>
          <p:cNvPr id="6" name="TextBox 5"/>
          <p:cNvSpPr txBox="1"/>
          <p:nvPr/>
        </p:nvSpPr>
        <p:spPr>
          <a:xfrm>
            <a:off x="7087650" y="1479115"/>
            <a:ext cx="3425938" cy="461665"/>
          </a:xfrm>
          <a:prstGeom prst="rect">
            <a:avLst/>
          </a:prstGeom>
          <a:noFill/>
        </p:spPr>
        <p:txBody>
          <a:bodyPr wrap="none" rtlCol="0">
            <a:spAutoFit/>
          </a:bodyPr>
          <a:lstStyle/>
          <a:p>
            <a:r>
              <a:rPr lang="ka-GE" sz="2400" b="1" dirty="0">
                <a:solidFill>
                  <a:schemeClr val="accent3">
                    <a:lumMod val="50000"/>
                  </a:schemeClr>
                </a:solidFill>
              </a:rPr>
              <a:t>მოსალოდნელი შედეგი</a:t>
            </a:r>
            <a:endParaRPr lang="en-US" sz="2400" b="1" dirty="0">
              <a:solidFill>
                <a:schemeClr val="accent3">
                  <a:lumMod val="50000"/>
                </a:schemeClr>
              </a:solidFill>
            </a:endParaRPr>
          </a:p>
        </p:txBody>
      </p:sp>
      <p:sp>
        <p:nvSpPr>
          <p:cNvPr id="13" name="Rectangle 12"/>
          <p:cNvSpPr/>
          <p:nvPr/>
        </p:nvSpPr>
        <p:spPr>
          <a:xfrm>
            <a:off x="381965" y="2013995"/>
            <a:ext cx="4745620" cy="434050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p:cNvSpPr txBox="1"/>
          <p:nvPr/>
        </p:nvSpPr>
        <p:spPr>
          <a:xfrm>
            <a:off x="381965" y="2145871"/>
            <a:ext cx="4606723" cy="4587410"/>
          </a:xfrm>
          <a:prstGeom prst="rect">
            <a:avLst/>
          </a:prstGeom>
          <a:noFill/>
        </p:spPr>
        <p:txBody>
          <a:bodyPr wrap="square" rtlCol="0">
            <a:spAutoFit/>
          </a:bodyPr>
          <a:lstStyle/>
          <a:p>
            <a:pPr marL="228600" lvl="1" indent="-228600" defTabSz="889000">
              <a:lnSpc>
                <a:spcPct val="90000"/>
              </a:lnSpc>
              <a:spcBef>
                <a:spcPts val="1200"/>
              </a:spcBef>
              <a:spcAft>
                <a:spcPct val="15000"/>
              </a:spcAft>
              <a:buChar char="••"/>
            </a:pPr>
            <a:r>
              <a:rPr lang="ka-GE" dirty="0">
                <a:solidFill>
                  <a:schemeClr val="tx2">
                    <a:lumMod val="50000"/>
                  </a:schemeClr>
                </a:solidFill>
                <a:latin typeface="Calibri" panose="020F0502020204030204" pitchFamily="34" charset="0"/>
                <a:cs typeface="Calibri" panose="020F0502020204030204" pitchFamily="34" charset="0"/>
              </a:rPr>
              <a:t>4.1. პირველად ჯანდაცვის სისტემის (პჯდ) საგანგებო მდგომარეობაზე რეაგირების გაუმჯობესება</a:t>
            </a:r>
            <a:endParaRPr lang="nb-NO" dirty="0">
              <a:solidFill>
                <a:schemeClr val="tx2">
                  <a:lumMod val="50000"/>
                </a:schemeClr>
              </a:solidFill>
              <a:latin typeface="Calibri" panose="020F0502020204030204" pitchFamily="34" charset="0"/>
              <a:cs typeface="Calibri" panose="020F0502020204030204" pitchFamily="34" charset="0"/>
            </a:endParaRPr>
          </a:p>
          <a:p>
            <a:pPr marL="228600" lvl="1" indent="-228600" defTabSz="889000">
              <a:lnSpc>
                <a:spcPct val="90000"/>
              </a:lnSpc>
              <a:spcBef>
                <a:spcPts val="1200"/>
              </a:spcBef>
              <a:spcAft>
                <a:spcPct val="15000"/>
              </a:spcAft>
              <a:buChar char="••"/>
            </a:pPr>
            <a:r>
              <a:rPr lang="ka-GE" dirty="0">
                <a:solidFill>
                  <a:schemeClr val="tx2">
                    <a:lumMod val="50000"/>
                  </a:schemeClr>
                </a:solidFill>
                <a:latin typeface="Calibri" panose="020F0502020204030204" pitchFamily="34" charset="0"/>
                <a:cs typeface="Calibri" panose="020F0502020204030204" pitchFamily="34" charset="0"/>
              </a:rPr>
              <a:t>4.2. პჯდ-ში ტელემედიცინის ტექნოლოგიების დანერგვა</a:t>
            </a:r>
            <a:endParaRPr lang="nb-NO" dirty="0">
              <a:solidFill>
                <a:schemeClr val="tx2">
                  <a:lumMod val="50000"/>
                </a:schemeClr>
              </a:solidFill>
              <a:latin typeface="Calibri" panose="020F0502020204030204" pitchFamily="34" charset="0"/>
              <a:cs typeface="Calibri" panose="020F0502020204030204" pitchFamily="34" charset="0"/>
            </a:endParaRPr>
          </a:p>
          <a:p>
            <a:pPr marL="228600" lvl="1" indent="-228600" defTabSz="889000">
              <a:lnSpc>
                <a:spcPct val="90000"/>
              </a:lnSpc>
              <a:spcBef>
                <a:spcPts val="1200"/>
              </a:spcBef>
              <a:spcAft>
                <a:spcPct val="15000"/>
              </a:spcAft>
              <a:buChar char="••"/>
            </a:pPr>
            <a:r>
              <a:rPr lang="ka-GE" dirty="0">
                <a:solidFill>
                  <a:schemeClr val="tx2">
                    <a:lumMod val="50000"/>
                  </a:schemeClr>
                </a:solidFill>
                <a:latin typeface="Calibri" panose="020F0502020204030204" pitchFamily="34" charset="0"/>
                <a:cs typeface="Calibri" panose="020F0502020204030204" pitchFamily="34" charset="0"/>
              </a:rPr>
              <a:t>4.3. პჯდ სექტორის მომზადება მსუბუქი და საშუალო სიმძიმის მქონე და გამოჯანმრთელებული </a:t>
            </a:r>
            <a:r>
              <a:rPr lang="en-US" dirty="0">
                <a:solidFill>
                  <a:schemeClr val="tx2">
                    <a:lumMod val="50000"/>
                  </a:schemeClr>
                </a:solidFill>
                <a:latin typeface="Calibri" panose="020F0502020204030204" pitchFamily="34" charset="0"/>
                <a:cs typeface="Calibri" panose="020F0502020204030204" pitchFamily="34" charset="0"/>
              </a:rPr>
              <a:t>COVID-19 </a:t>
            </a:r>
            <a:r>
              <a:rPr lang="ka-GE" dirty="0">
                <a:solidFill>
                  <a:schemeClr val="tx2">
                    <a:lumMod val="50000"/>
                  </a:schemeClr>
                </a:solidFill>
                <a:latin typeface="Calibri" panose="020F0502020204030204" pitchFamily="34" charset="0"/>
                <a:cs typeface="Calibri" panose="020F0502020204030204" pitchFamily="34" charset="0"/>
              </a:rPr>
              <a:t>პაციენტების მეთვალყურეობისთვის</a:t>
            </a:r>
            <a:endParaRPr lang="nb-NO" dirty="0">
              <a:solidFill>
                <a:schemeClr val="tx2">
                  <a:lumMod val="50000"/>
                </a:schemeClr>
              </a:solidFill>
              <a:latin typeface="Calibri" panose="020F0502020204030204" pitchFamily="34" charset="0"/>
              <a:cs typeface="Calibri" panose="020F0502020204030204" pitchFamily="34" charset="0"/>
            </a:endParaRPr>
          </a:p>
          <a:p>
            <a:pPr marL="228600" lvl="1" indent="-228600" defTabSz="889000">
              <a:lnSpc>
                <a:spcPct val="90000"/>
              </a:lnSpc>
              <a:spcBef>
                <a:spcPts val="1200"/>
              </a:spcBef>
              <a:spcAft>
                <a:spcPct val="15000"/>
              </a:spcAft>
              <a:buChar char="••"/>
            </a:pPr>
            <a:r>
              <a:rPr lang="ka-GE" dirty="0">
                <a:solidFill>
                  <a:schemeClr val="tx2">
                    <a:lumMod val="50000"/>
                  </a:schemeClr>
                </a:solidFill>
                <a:latin typeface="Calibri" panose="020F0502020204030204" pitchFamily="34" charset="0"/>
                <a:cs typeface="Calibri" panose="020F0502020204030204" pitchFamily="34" charset="0"/>
              </a:rPr>
              <a:t>4.4. პირველად ჯანდაცვაში ინფექციების კონტროლის გაძლიერება</a:t>
            </a:r>
            <a:endParaRPr lang="nb-NO" dirty="0">
              <a:solidFill>
                <a:schemeClr val="tx2">
                  <a:lumMod val="50000"/>
                </a:schemeClr>
              </a:solidFill>
              <a:latin typeface="Calibri" panose="020F0502020204030204" pitchFamily="34" charset="0"/>
              <a:cs typeface="Calibri" panose="020F0502020204030204" pitchFamily="34" charset="0"/>
            </a:endParaRPr>
          </a:p>
          <a:p>
            <a:pPr marL="228600" lvl="1" indent="-228600" defTabSz="889000">
              <a:lnSpc>
                <a:spcPct val="90000"/>
              </a:lnSpc>
              <a:spcBef>
                <a:spcPts val="1200"/>
              </a:spcBef>
              <a:spcAft>
                <a:spcPct val="15000"/>
              </a:spcAft>
              <a:buChar char="••"/>
            </a:pPr>
            <a:r>
              <a:rPr lang="ka-GE" dirty="0">
                <a:solidFill>
                  <a:schemeClr val="tx2">
                    <a:lumMod val="50000"/>
                  </a:schemeClr>
                </a:solidFill>
                <a:latin typeface="Calibri" panose="020F0502020204030204" pitchFamily="34" charset="0"/>
                <a:cs typeface="Calibri" panose="020F0502020204030204" pitchFamily="34" charset="0"/>
              </a:rPr>
              <a:t>4.5. რუტინული და ესენციური სერვისების უწყვეტი მიწოდება</a:t>
            </a:r>
            <a:endParaRPr lang="nb-NO" dirty="0">
              <a:solidFill>
                <a:schemeClr val="tx2">
                  <a:lumMod val="50000"/>
                </a:schemeClr>
              </a:solidFill>
              <a:latin typeface="Calibri" panose="020F0502020204030204" pitchFamily="34" charset="0"/>
              <a:cs typeface="Calibri" panose="020F0502020204030204" pitchFamily="34" charset="0"/>
            </a:endParaRPr>
          </a:p>
          <a:p>
            <a:pPr>
              <a:spcBef>
                <a:spcPts val="1200"/>
              </a:spcBef>
            </a:pPr>
            <a:endParaRPr lang="en-US" dirty="0"/>
          </a:p>
        </p:txBody>
      </p:sp>
      <p:sp>
        <p:nvSpPr>
          <p:cNvPr id="17" name="Google Shape;3986;p49"/>
          <p:cNvSpPr/>
          <p:nvPr/>
        </p:nvSpPr>
        <p:spPr>
          <a:xfrm>
            <a:off x="6284840" y="1384680"/>
            <a:ext cx="634561" cy="633942"/>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rgbClr val="4E3F60"/>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Content Placeholder 2">
            <a:extLst>
              <a:ext uri="{FF2B5EF4-FFF2-40B4-BE49-F238E27FC236}">
                <a16:creationId xmlns:a16="http://schemas.microsoft.com/office/drawing/2014/main" id="{D639C92A-451E-4AFA-BDF0-CEA1F8B320EB}"/>
              </a:ext>
            </a:extLst>
          </p:cNvPr>
          <p:cNvSpPr>
            <a:spLocks noGrp="1"/>
          </p:cNvSpPr>
          <p:nvPr>
            <p:ph idx="1"/>
          </p:nvPr>
        </p:nvSpPr>
        <p:spPr>
          <a:xfrm>
            <a:off x="5576835" y="2031493"/>
            <a:ext cx="6615165" cy="4369860"/>
          </a:xfrm>
          <a:ln>
            <a:solidFill>
              <a:schemeClr val="accent1"/>
            </a:solidFill>
          </a:ln>
        </p:spPr>
        <p:txBody>
          <a:bodyPr vert="horz" lIns="91440" tIns="45720" rIns="91440" bIns="45720" rtlCol="0" anchor="t">
            <a:noAutofit/>
          </a:bodyPr>
          <a:lstStyle/>
          <a:p>
            <a:pPr>
              <a:spcBef>
                <a:spcPts val="1200"/>
              </a:spcBef>
            </a:pPr>
            <a:r>
              <a:rPr lang="en-US" dirty="0" err="1">
                <a:solidFill>
                  <a:schemeClr val="tx2">
                    <a:lumMod val="50000"/>
                  </a:schemeClr>
                </a:solidFill>
                <a:latin typeface="Calibri" panose="020F0502020204030204" pitchFamily="34" charset="0"/>
                <a:cs typeface="Calibri" panose="020F0502020204030204" pitchFamily="34" charset="0"/>
              </a:rPr>
              <a:t>სამედიცინო</a:t>
            </a:r>
            <a:r>
              <a:rPr lang="en-US" dirty="0">
                <a:solidFill>
                  <a:schemeClr val="tx2">
                    <a:lumMod val="50000"/>
                  </a:schemeClr>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დაწესებულებებ</a:t>
            </a:r>
            <a:r>
              <a:rPr lang="ka-GE" dirty="0">
                <a:solidFill>
                  <a:schemeClr val="tx2">
                    <a:lumMod val="50000"/>
                  </a:schemeClr>
                </a:solidFill>
                <a:latin typeface="Calibri" panose="020F0502020204030204" pitchFamily="34" charset="0"/>
                <a:cs typeface="Calibri" panose="020F0502020204030204" pitchFamily="34" charset="0"/>
              </a:rPr>
              <a:t>ის </a:t>
            </a:r>
            <a:r>
              <a:rPr lang="ka-GE" b="1" dirty="0">
                <a:solidFill>
                  <a:schemeClr val="accent1"/>
                </a:solidFill>
                <a:latin typeface="Calibri" panose="020F0502020204030204" pitchFamily="34" charset="0"/>
                <a:cs typeface="Calibri" panose="020F0502020204030204" pitchFamily="34" charset="0"/>
              </a:rPr>
              <a:t>100%-ს</a:t>
            </a:r>
            <a:r>
              <a:rPr lang="en-US" b="1" dirty="0">
                <a:solidFill>
                  <a:schemeClr val="accent1"/>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აქვთ</a:t>
            </a:r>
            <a:r>
              <a:rPr lang="en-US" dirty="0">
                <a:solidFill>
                  <a:schemeClr val="tx2">
                    <a:lumMod val="50000"/>
                  </a:schemeClr>
                </a:solidFill>
                <a:latin typeface="Calibri" panose="020F0502020204030204" pitchFamily="34" charset="0"/>
                <a:cs typeface="Calibri" panose="020F0502020204030204" pitchFamily="34" charset="0"/>
              </a:rPr>
              <a:t> COVID-19 </a:t>
            </a:r>
            <a:r>
              <a:rPr lang="en-US" dirty="0" err="1">
                <a:solidFill>
                  <a:schemeClr val="tx2">
                    <a:lumMod val="50000"/>
                  </a:schemeClr>
                </a:solidFill>
                <a:latin typeface="Calibri" panose="020F0502020204030204" pitchFamily="34" charset="0"/>
                <a:cs typeface="Calibri" panose="020F0502020204030204" pitchFamily="34" charset="0"/>
              </a:rPr>
              <a:t>ზე</a:t>
            </a:r>
            <a:r>
              <a:rPr lang="en-US" dirty="0">
                <a:solidFill>
                  <a:schemeClr val="tx2">
                    <a:lumMod val="50000"/>
                  </a:schemeClr>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რეაგირების</a:t>
            </a:r>
            <a:r>
              <a:rPr lang="en-US" dirty="0">
                <a:solidFill>
                  <a:schemeClr val="tx2">
                    <a:lumMod val="50000"/>
                  </a:schemeClr>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გეგმა</a:t>
            </a:r>
            <a:r>
              <a:rPr lang="en-US" dirty="0">
                <a:solidFill>
                  <a:schemeClr val="tx2">
                    <a:lumMod val="50000"/>
                  </a:schemeClr>
                </a:solidFill>
                <a:latin typeface="Calibri" panose="020F0502020204030204" pitchFamily="34" charset="0"/>
                <a:cs typeface="Calibri" panose="020F0502020204030204" pitchFamily="34" charset="0"/>
              </a:rPr>
              <a:t> </a:t>
            </a:r>
          </a:p>
          <a:p>
            <a:pPr>
              <a:spcBef>
                <a:spcPts val="1200"/>
              </a:spcBef>
            </a:pPr>
            <a:r>
              <a:rPr lang="en-US" b="1" dirty="0">
                <a:solidFill>
                  <a:schemeClr val="accent1"/>
                </a:solidFill>
                <a:latin typeface="Calibri" panose="020F0502020204030204" pitchFamily="34" charset="0"/>
                <a:cs typeface="Calibri" panose="020F0502020204030204" pitchFamily="34" charset="0"/>
              </a:rPr>
              <a:t>50 </a:t>
            </a:r>
            <a:r>
              <a:rPr lang="en-US" b="1" dirty="0" err="1">
                <a:solidFill>
                  <a:schemeClr val="accent1"/>
                </a:solidFill>
                <a:latin typeface="Calibri" panose="020F0502020204030204" pitchFamily="34" charset="0"/>
                <a:cs typeface="Calibri" panose="020F0502020204030204" pitchFamily="34" charset="0"/>
              </a:rPr>
              <a:t>პჯდ</a:t>
            </a:r>
            <a:r>
              <a:rPr lang="en-US" b="1" dirty="0">
                <a:solidFill>
                  <a:schemeClr val="accent1"/>
                </a:solidFill>
                <a:latin typeface="Calibri" panose="020F0502020204030204" pitchFamily="34" charset="0"/>
                <a:cs typeface="Calibri" panose="020F0502020204030204" pitchFamily="34" charset="0"/>
              </a:rPr>
              <a:t> </a:t>
            </a:r>
            <a:r>
              <a:rPr lang="en-US" b="1" dirty="0" err="1">
                <a:solidFill>
                  <a:schemeClr val="accent1"/>
                </a:solidFill>
                <a:latin typeface="Calibri" panose="020F0502020204030204" pitchFamily="34" charset="0"/>
                <a:cs typeface="Calibri" panose="020F0502020204030204" pitchFamily="34" charset="0"/>
              </a:rPr>
              <a:t>გუნდი</a:t>
            </a:r>
            <a:r>
              <a:rPr lang="en-US" b="1" dirty="0">
                <a:solidFill>
                  <a:schemeClr val="accent1"/>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იყენებს</a:t>
            </a:r>
            <a:r>
              <a:rPr lang="en-US" dirty="0">
                <a:solidFill>
                  <a:schemeClr val="tx2">
                    <a:lumMod val="50000"/>
                  </a:schemeClr>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ტელემედიცინის</a:t>
            </a:r>
            <a:r>
              <a:rPr lang="en-US" dirty="0">
                <a:solidFill>
                  <a:schemeClr val="tx2">
                    <a:lumMod val="50000"/>
                  </a:schemeClr>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შესაძლებლობებს</a:t>
            </a:r>
            <a:r>
              <a:rPr lang="en-US" dirty="0">
                <a:solidFill>
                  <a:schemeClr val="tx2">
                    <a:lumMod val="50000"/>
                  </a:schemeClr>
                </a:solidFill>
                <a:latin typeface="Calibri" panose="020F0502020204030204" pitchFamily="34" charset="0"/>
                <a:cs typeface="Calibri" panose="020F0502020204030204" pitchFamily="34" charset="0"/>
              </a:rPr>
              <a:t> </a:t>
            </a:r>
          </a:p>
          <a:p>
            <a:pPr>
              <a:spcBef>
                <a:spcPts val="1200"/>
              </a:spcBef>
            </a:pPr>
            <a:r>
              <a:rPr lang="en-US" dirty="0" err="1">
                <a:solidFill>
                  <a:schemeClr val="tx2">
                    <a:lumMod val="50000"/>
                  </a:schemeClr>
                </a:solidFill>
                <a:latin typeface="Calibri" panose="020F0502020204030204" pitchFamily="34" charset="0"/>
                <a:cs typeface="Calibri" panose="020F0502020204030204" pitchFamily="34" charset="0"/>
              </a:rPr>
              <a:t>ამბულატორიულად</a:t>
            </a:r>
            <a:r>
              <a:rPr lang="en-US" dirty="0">
                <a:solidFill>
                  <a:schemeClr val="tx2">
                    <a:lumMod val="50000"/>
                  </a:schemeClr>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ნაცხის</a:t>
            </a:r>
            <a:r>
              <a:rPr lang="en-US" dirty="0">
                <a:solidFill>
                  <a:schemeClr val="tx2">
                    <a:lumMod val="50000"/>
                  </a:schemeClr>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აღება</a:t>
            </a:r>
            <a:r>
              <a:rPr lang="en-US" dirty="0">
                <a:solidFill>
                  <a:schemeClr val="tx2">
                    <a:lumMod val="50000"/>
                  </a:schemeClr>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შესაძლებელია</a:t>
            </a:r>
            <a:r>
              <a:rPr lang="en-US" dirty="0">
                <a:solidFill>
                  <a:schemeClr val="tx2">
                    <a:lumMod val="50000"/>
                  </a:schemeClr>
                </a:solidFill>
                <a:latin typeface="Calibri" panose="020F0502020204030204" pitchFamily="34" charset="0"/>
                <a:cs typeface="Calibri" panose="020F0502020204030204" pitchFamily="34" charset="0"/>
              </a:rPr>
              <a:t> </a:t>
            </a:r>
            <a:r>
              <a:rPr lang="en-US" b="1" dirty="0">
                <a:solidFill>
                  <a:schemeClr val="accent1"/>
                </a:solidFill>
                <a:latin typeface="Calibri" panose="020F0502020204030204" pitchFamily="34" charset="0"/>
                <a:cs typeface="Calibri" panose="020F0502020204030204" pitchFamily="34" charset="0"/>
              </a:rPr>
              <a:t>25 </a:t>
            </a:r>
            <a:r>
              <a:rPr lang="en-US" b="1" dirty="0" err="1">
                <a:solidFill>
                  <a:schemeClr val="accent1"/>
                </a:solidFill>
                <a:latin typeface="Calibri" panose="020F0502020204030204" pitchFamily="34" charset="0"/>
                <a:cs typeface="Calibri" panose="020F0502020204030204" pitchFamily="34" charset="0"/>
              </a:rPr>
              <a:t>პჯდ</a:t>
            </a:r>
            <a:r>
              <a:rPr lang="en-US" b="1" dirty="0">
                <a:solidFill>
                  <a:schemeClr val="accent1"/>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დაწესებულებაში</a:t>
            </a:r>
            <a:r>
              <a:rPr lang="en-US" dirty="0">
                <a:solidFill>
                  <a:schemeClr val="tx2">
                    <a:lumMod val="50000"/>
                  </a:schemeClr>
                </a:solidFill>
                <a:latin typeface="Calibri" panose="020F0502020204030204" pitchFamily="34" charset="0"/>
                <a:cs typeface="Calibri" panose="020F0502020204030204" pitchFamily="34" charset="0"/>
              </a:rPr>
              <a:t> </a:t>
            </a:r>
          </a:p>
          <a:p>
            <a:pPr>
              <a:spcBef>
                <a:spcPts val="1200"/>
              </a:spcBef>
            </a:pPr>
            <a:r>
              <a:rPr lang="en-US" b="1" dirty="0">
                <a:solidFill>
                  <a:schemeClr val="accent1"/>
                </a:solidFill>
                <a:latin typeface="Calibri" panose="020F0502020204030204" pitchFamily="34" charset="0"/>
                <a:cs typeface="Calibri" panose="020F0502020204030204" pitchFamily="34" charset="0"/>
              </a:rPr>
              <a:t>2000 </a:t>
            </a:r>
            <a:r>
              <a:rPr lang="en-US" b="1" dirty="0" err="1">
                <a:solidFill>
                  <a:schemeClr val="accent1"/>
                </a:solidFill>
                <a:latin typeface="Calibri" panose="020F0502020204030204" pitchFamily="34" charset="0"/>
                <a:cs typeface="Calibri" panose="020F0502020204030204" pitchFamily="34" charset="0"/>
              </a:rPr>
              <a:t>პჯდ</a:t>
            </a:r>
            <a:r>
              <a:rPr lang="en-US" b="1" dirty="0">
                <a:solidFill>
                  <a:schemeClr val="accent1"/>
                </a:solidFill>
                <a:latin typeface="Calibri" panose="020F0502020204030204" pitchFamily="34" charset="0"/>
                <a:cs typeface="Calibri" panose="020F0502020204030204" pitchFamily="34" charset="0"/>
              </a:rPr>
              <a:t> </a:t>
            </a:r>
            <a:r>
              <a:rPr lang="en-US" b="1" dirty="0" err="1">
                <a:solidFill>
                  <a:schemeClr val="accent1"/>
                </a:solidFill>
                <a:latin typeface="Calibri" panose="020F0502020204030204" pitchFamily="34" charset="0"/>
                <a:cs typeface="Calibri" panose="020F0502020204030204" pitchFamily="34" charset="0"/>
              </a:rPr>
              <a:t>ექიმს</a:t>
            </a:r>
            <a:r>
              <a:rPr lang="ka-GE" b="1" dirty="0">
                <a:solidFill>
                  <a:schemeClr val="accent1"/>
                </a:solidFill>
                <a:latin typeface="Calibri" panose="020F0502020204030204" pitchFamily="34" charset="0"/>
                <a:cs typeface="Calibri" panose="020F0502020204030204" pitchFamily="34" charset="0"/>
              </a:rPr>
              <a:t>/</a:t>
            </a:r>
            <a:r>
              <a:rPr lang="en-US" b="1" dirty="0" err="1">
                <a:solidFill>
                  <a:schemeClr val="accent1"/>
                </a:solidFill>
                <a:latin typeface="Calibri" panose="020F0502020204030204" pitchFamily="34" charset="0"/>
                <a:cs typeface="Calibri" panose="020F0502020204030204" pitchFamily="34" charset="0"/>
              </a:rPr>
              <a:t>ექთანს</a:t>
            </a:r>
            <a:r>
              <a:rPr lang="en-US" b="1" dirty="0">
                <a:solidFill>
                  <a:schemeClr val="tx2">
                    <a:lumMod val="50000"/>
                  </a:schemeClr>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გავლილი</a:t>
            </a:r>
            <a:r>
              <a:rPr lang="en-US" dirty="0">
                <a:solidFill>
                  <a:schemeClr val="tx2">
                    <a:lumMod val="50000"/>
                  </a:schemeClr>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აქვს</a:t>
            </a:r>
            <a:r>
              <a:rPr lang="en-US" dirty="0">
                <a:solidFill>
                  <a:schemeClr val="tx2">
                    <a:lumMod val="50000"/>
                  </a:schemeClr>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ინფექციის</a:t>
            </a:r>
            <a:r>
              <a:rPr lang="en-US" dirty="0">
                <a:solidFill>
                  <a:schemeClr val="tx2">
                    <a:lumMod val="50000"/>
                  </a:schemeClr>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კონტროლის</a:t>
            </a:r>
            <a:r>
              <a:rPr lang="en-US" dirty="0">
                <a:solidFill>
                  <a:schemeClr val="tx2">
                    <a:lumMod val="50000"/>
                  </a:schemeClr>
                </a:solidFill>
                <a:latin typeface="Calibri" panose="020F0502020204030204" pitchFamily="34" charset="0"/>
                <a:cs typeface="Calibri" panose="020F0502020204030204" pitchFamily="34" charset="0"/>
              </a:rPr>
              <a:t> </a:t>
            </a:r>
            <a:r>
              <a:rPr lang="en-US" dirty="0" err="1">
                <a:solidFill>
                  <a:schemeClr val="tx2">
                    <a:lumMod val="50000"/>
                  </a:schemeClr>
                </a:solidFill>
                <a:latin typeface="Calibri" panose="020F0502020204030204" pitchFamily="34" charset="0"/>
                <a:cs typeface="Calibri" panose="020F0502020204030204" pitchFamily="34" charset="0"/>
              </a:rPr>
              <a:t>ტრეინინგი</a:t>
            </a:r>
            <a:r>
              <a:rPr lang="en-US" dirty="0">
                <a:solidFill>
                  <a:schemeClr val="tx2">
                    <a:lumMod val="50000"/>
                  </a:schemeClr>
                </a:solidFill>
                <a:latin typeface="Calibri" panose="020F0502020204030204" pitchFamily="34" charset="0"/>
                <a:cs typeface="Calibri" panose="020F0502020204030204" pitchFamily="34" charset="0"/>
              </a:rPr>
              <a:t> </a:t>
            </a:r>
            <a:r>
              <a:rPr lang="ka-GE" dirty="0">
                <a:solidFill>
                  <a:schemeClr val="tx2">
                    <a:lumMod val="50000"/>
                  </a:schemeClr>
                </a:solidFill>
                <a:latin typeface="Calibri" panose="020F0502020204030204" pitchFamily="34" charset="0"/>
                <a:cs typeface="Calibri" panose="020F0502020204030204" pitchFamily="34" charset="0"/>
              </a:rPr>
              <a:t>2020 წელს</a:t>
            </a:r>
            <a:endParaRPr lang="en-US" dirty="0">
              <a:solidFill>
                <a:schemeClr val="tx2">
                  <a:lumMod val="50000"/>
                </a:schemeClr>
              </a:solidFill>
              <a:latin typeface="Calibri" panose="020F0502020204030204" pitchFamily="34" charset="0"/>
              <a:cs typeface="Calibri" panose="020F0502020204030204" pitchFamily="34" charset="0"/>
            </a:endParaRPr>
          </a:p>
          <a:p>
            <a:pPr>
              <a:spcBef>
                <a:spcPts val="1200"/>
              </a:spcBef>
            </a:pPr>
            <a:r>
              <a:rPr lang="en-US" b="1" dirty="0">
                <a:solidFill>
                  <a:schemeClr val="accent1"/>
                </a:solidFill>
                <a:latin typeface="Calibri" panose="020F0502020204030204" pitchFamily="34" charset="0"/>
                <a:cs typeface="Calibri" panose="020F0502020204030204" pitchFamily="34" charset="0"/>
              </a:rPr>
              <a:t>325 </a:t>
            </a:r>
            <a:r>
              <a:rPr lang="en-US" b="1" dirty="0" err="1">
                <a:solidFill>
                  <a:schemeClr val="accent1"/>
                </a:solidFill>
                <a:latin typeface="Calibri" panose="020F0502020204030204" pitchFamily="34" charset="0"/>
                <a:cs typeface="Calibri" panose="020F0502020204030204" pitchFamily="34" charset="0"/>
              </a:rPr>
              <a:t>სოფლის</a:t>
            </a:r>
            <a:r>
              <a:rPr lang="en-US" b="1" dirty="0">
                <a:solidFill>
                  <a:schemeClr val="accent1"/>
                </a:solidFill>
                <a:latin typeface="Calibri" panose="020F0502020204030204" pitchFamily="34" charset="0"/>
                <a:cs typeface="Calibri" panose="020F0502020204030204" pitchFamily="34" charset="0"/>
              </a:rPr>
              <a:t> </a:t>
            </a:r>
            <a:r>
              <a:rPr lang="en-US" b="1" dirty="0" err="1">
                <a:solidFill>
                  <a:schemeClr val="accent1"/>
                </a:solidFill>
                <a:latin typeface="Calibri" panose="020F0502020204030204" pitchFamily="34" charset="0"/>
                <a:cs typeface="Calibri" panose="020F0502020204030204" pitchFamily="34" charset="0"/>
              </a:rPr>
              <a:t>ამბულატორიის</a:t>
            </a:r>
            <a:r>
              <a:rPr lang="en-US" b="1" dirty="0">
                <a:solidFill>
                  <a:schemeClr val="accent1"/>
                </a:solidFill>
                <a:latin typeface="Calibri" panose="020F0502020204030204" pitchFamily="34" charset="0"/>
                <a:cs typeface="Calibri" panose="020F0502020204030204" pitchFamily="34" charset="0"/>
              </a:rPr>
              <a:t> </a:t>
            </a:r>
            <a:r>
              <a:rPr lang="ka-GE" dirty="0">
                <a:solidFill>
                  <a:schemeClr val="tx2">
                    <a:lumMod val="50000"/>
                  </a:schemeClr>
                </a:solidFill>
                <a:latin typeface="Calibri" panose="020F0502020204030204" pitchFamily="34" charset="0"/>
                <a:cs typeface="Calibri" panose="020F0502020204030204" pitchFamily="34" charset="0"/>
              </a:rPr>
              <a:t>რეაბილიტაცია/</a:t>
            </a:r>
            <a:r>
              <a:rPr lang="en-US" dirty="0" err="1">
                <a:solidFill>
                  <a:schemeClr val="tx2">
                    <a:lumMod val="50000"/>
                  </a:schemeClr>
                </a:solidFill>
                <a:latin typeface="Calibri" panose="020F0502020204030204" pitchFamily="34" charset="0"/>
                <a:cs typeface="Calibri" panose="020F0502020204030204" pitchFamily="34" charset="0"/>
              </a:rPr>
              <a:t>აღჭურვა</a:t>
            </a:r>
            <a:r>
              <a:rPr lang="en-US" dirty="0">
                <a:solidFill>
                  <a:schemeClr val="tx2">
                    <a:lumMod val="50000"/>
                  </a:schemeClr>
                </a:solidFill>
                <a:latin typeface="Calibri" panose="020F0502020204030204" pitchFamily="34" charset="0"/>
                <a:cs typeface="Calibri" panose="020F0502020204030204" pitchFamily="34" charset="0"/>
              </a:rPr>
              <a:t> </a:t>
            </a:r>
            <a:r>
              <a:rPr lang="ka-GE" dirty="0">
                <a:solidFill>
                  <a:schemeClr val="tx2">
                    <a:lumMod val="50000"/>
                  </a:schemeClr>
                </a:solidFill>
                <a:latin typeface="Calibri" panose="020F0502020204030204" pitchFamily="34" charset="0"/>
                <a:cs typeface="Calibri" panose="020F0502020204030204" pitchFamily="34" charset="0"/>
              </a:rPr>
              <a:t>დასრულებულია </a:t>
            </a:r>
            <a:r>
              <a:rPr lang="en-US" dirty="0">
                <a:solidFill>
                  <a:schemeClr val="tx2">
                    <a:lumMod val="50000"/>
                  </a:schemeClr>
                </a:solidFill>
                <a:latin typeface="Calibri" panose="020F0502020204030204" pitchFamily="34" charset="0"/>
                <a:cs typeface="Calibri" panose="020F0502020204030204" pitchFamily="34" charset="0"/>
              </a:rPr>
              <a:t>2020 </a:t>
            </a:r>
            <a:r>
              <a:rPr lang="ka-GE" dirty="0">
                <a:solidFill>
                  <a:schemeClr val="tx2">
                    <a:lumMod val="50000"/>
                  </a:schemeClr>
                </a:solidFill>
                <a:latin typeface="Calibri" panose="020F0502020204030204" pitchFamily="34" charset="0"/>
                <a:cs typeface="Calibri" panose="020F0502020204030204" pitchFamily="34" charset="0"/>
              </a:rPr>
              <a:t>წელს</a:t>
            </a:r>
            <a:r>
              <a:rPr lang="en-US" dirty="0">
                <a:solidFill>
                  <a:schemeClr val="tx2">
                    <a:lumMod val="50000"/>
                  </a:schemeClr>
                </a:solidFill>
                <a:latin typeface="Calibri" panose="020F0502020204030204" pitchFamily="34" charset="0"/>
                <a:cs typeface="Calibri" panose="020F0502020204030204" pitchFamily="34" charset="0"/>
              </a:rPr>
              <a:t>; </a:t>
            </a:r>
            <a:r>
              <a:rPr lang="en-US" b="1" dirty="0">
                <a:solidFill>
                  <a:schemeClr val="accent1"/>
                </a:solidFill>
                <a:latin typeface="Calibri" panose="020F0502020204030204" pitchFamily="34" charset="0"/>
                <a:cs typeface="Calibri" panose="020F0502020204030204" pitchFamily="34" charset="0"/>
              </a:rPr>
              <a:t>475 </a:t>
            </a:r>
            <a:r>
              <a:rPr lang="en-US" b="1" dirty="0" err="1">
                <a:solidFill>
                  <a:schemeClr val="accent1"/>
                </a:solidFill>
                <a:latin typeface="Calibri" panose="020F0502020204030204" pitchFamily="34" charset="0"/>
                <a:cs typeface="Calibri" panose="020F0502020204030204" pitchFamily="34" charset="0"/>
              </a:rPr>
              <a:t>სოფლის</a:t>
            </a:r>
            <a:r>
              <a:rPr lang="en-US" b="1" dirty="0">
                <a:solidFill>
                  <a:schemeClr val="accent1"/>
                </a:solidFill>
                <a:latin typeface="Calibri" panose="020F0502020204030204" pitchFamily="34" charset="0"/>
                <a:cs typeface="Calibri" panose="020F0502020204030204" pitchFamily="34" charset="0"/>
              </a:rPr>
              <a:t> </a:t>
            </a:r>
            <a:r>
              <a:rPr lang="en-US" b="1" dirty="0" err="1">
                <a:solidFill>
                  <a:schemeClr val="accent1"/>
                </a:solidFill>
                <a:latin typeface="Calibri" panose="020F0502020204030204" pitchFamily="34" charset="0"/>
                <a:cs typeface="Calibri" panose="020F0502020204030204" pitchFamily="34" charset="0"/>
              </a:rPr>
              <a:t>ამბულატორიის</a:t>
            </a:r>
            <a:r>
              <a:rPr lang="en-US" dirty="0">
                <a:solidFill>
                  <a:schemeClr val="tx2">
                    <a:lumMod val="50000"/>
                  </a:schemeClr>
                </a:solidFill>
                <a:latin typeface="Calibri" panose="020F0502020204030204" pitchFamily="34" charset="0"/>
                <a:cs typeface="Calibri" panose="020F0502020204030204" pitchFamily="34" charset="0"/>
              </a:rPr>
              <a:t> </a:t>
            </a:r>
            <a:r>
              <a:rPr lang="ka-GE" dirty="0">
                <a:solidFill>
                  <a:schemeClr val="tx2">
                    <a:lumMod val="50000"/>
                  </a:schemeClr>
                </a:solidFill>
                <a:latin typeface="Calibri" panose="020F0502020204030204" pitchFamily="34" charset="0"/>
                <a:cs typeface="Calibri" panose="020F0502020204030204" pitchFamily="34" charset="0"/>
              </a:rPr>
              <a:t>- 2021 წელს</a:t>
            </a:r>
          </a:p>
          <a:p>
            <a:pPr>
              <a:spcBef>
                <a:spcPts val="1200"/>
              </a:spcBef>
            </a:pPr>
            <a:r>
              <a:rPr lang="ka-GE" dirty="0">
                <a:solidFill>
                  <a:schemeClr val="tx2">
                    <a:lumMod val="50000"/>
                  </a:schemeClr>
                </a:solidFill>
                <a:latin typeface="Calibri" panose="020F0502020204030204" pitchFamily="34" charset="0"/>
                <a:cs typeface="Calibri" panose="020F0502020204030204" pitchFamily="34" charset="0"/>
              </a:rPr>
              <a:t>1 სულ მოსახლეზე პირველად ჯანდაცვაში ვიზიტების რაოდენობის ცვლილება (</a:t>
            </a:r>
            <a:r>
              <a:rPr lang="ka-GE" sz="1800" dirty="0">
                <a:solidFill>
                  <a:schemeClr val="tx2">
                    <a:lumMod val="50000"/>
                  </a:schemeClr>
                </a:solidFill>
                <a:latin typeface="Calibri" panose="020F0502020204030204" pitchFamily="34" charset="0"/>
                <a:cs typeface="Calibri" panose="020F0502020204030204" pitchFamily="34" charset="0"/>
              </a:rPr>
              <a:t>3,6 / 1 სულ მოსახლეზე (2019))</a:t>
            </a:r>
            <a:endParaRPr lang="nb-NO" sz="1800" dirty="0">
              <a:solidFill>
                <a:schemeClr val="tx2">
                  <a:lumMod val="50000"/>
                </a:scheme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1E984AC-2C15-4716-9F69-EC557D09EE8F}"/>
              </a:ext>
            </a:extLst>
          </p:cNvPr>
          <p:cNvSpPr txBox="1"/>
          <p:nvPr/>
        </p:nvSpPr>
        <p:spPr>
          <a:xfrm>
            <a:off x="9669327" y="6372110"/>
            <a:ext cx="2926080" cy="523220"/>
          </a:xfrm>
          <a:prstGeom prst="rect">
            <a:avLst/>
          </a:prstGeom>
          <a:noFill/>
        </p:spPr>
        <p:txBody>
          <a:bodyPr wrap="square" rtlCol="0">
            <a:spAutoFit/>
          </a:bodyPr>
          <a:lstStyle/>
          <a:p>
            <a:r>
              <a:rPr lang="ka-GE" sz="1400" b="1" dirty="0">
                <a:solidFill>
                  <a:schemeClr val="accent3">
                    <a:lumMod val="50000"/>
                  </a:schemeClr>
                </a:solidFill>
              </a:rPr>
              <a:t>დაწყების თარიღი:    02.2020</a:t>
            </a:r>
          </a:p>
          <a:p>
            <a:r>
              <a:rPr lang="ka-GE" sz="1400" b="1" dirty="0">
                <a:solidFill>
                  <a:schemeClr val="accent3">
                    <a:lumMod val="50000"/>
                  </a:schemeClr>
                </a:solidFill>
              </a:rPr>
              <a:t>პირველადი შედეგი: 12.2021</a:t>
            </a:r>
            <a:endParaRPr lang="en-US" sz="1400" b="1" dirty="0">
              <a:solidFill>
                <a:schemeClr val="accent3">
                  <a:lumMod val="50000"/>
                </a:schemeClr>
              </a:solidFill>
            </a:endParaRPr>
          </a:p>
        </p:txBody>
      </p:sp>
      <p:grpSp>
        <p:nvGrpSpPr>
          <p:cNvPr id="12" name="Google Shape;12476;p53">
            <a:extLst>
              <a:ext uri="{FF2B5EF4-FFF2-40B4-BE49-F238E27FC236}">
                <a16:creationId xmlns:a16="http://schemas.microsoft.com/office/drawing/2014/main" id="{14525D29-3124-4748-A812-DC4E3AC50025}"/>
              </a:ext>
            </a:extLst>
          </p:cNvPr>
          <p:cNvGrpSpPr/>
          <p:nvPr/>
        </p:nvGrpSpPr>
        <p:grpSpPr>
          <a:xfrm>
            <a:off x="9043568" y="6369762"/>
            <a:ext cx="615001" cy="499283"/>
            <a:chOff x="6083810" y="1547297"/>
            <a:chExt cx="382819" cy="310788"/>
          </a:xfrm>
          <a:solidFill>
            <a:schemeClr val="bg1"/>
          </a:solidFill>
        </p:grpSpPr>
        <p:sp>
          <p:nvSpPr>
            <p:cNvPr id="15" name="Google Shape;12477;p53">
              <a:extLst>
                <a:ext uri="{FF2B5EF4-FFF2-40B4-BE49-F238E27FC236}">
                  <a16:creationId xmlns:a16="http://schemas.microsoft.com/office/drawing/2014/main" id="{8AF69625-9279-4C5C-B018-6AD32AD19C45}"/>
                </a:ext>
              </a:extLst>
            </p:cNvPr>
            <p:cNvSpPr/>
            <p:nvPr/>
          </p:nvSpPr>
          <p:spPr>
            <a:xfrm>
              <a:off x="6083810" y="1547297"/>
              <a:ext cx="382819" cy="310788"/>
            </a:xfrm>
            <a:custGeom>
              <a:avLst/>
              <a:gdLst/>
              <a:ahLst/>
              <a:cxnLst/>
              <a:rect l="l" t="t" r="r" b="b"/>
              <a:pathLst>
                <a:path w="12027" h="9764" extrusionOk="0">
                  <a:moveTo>
                    <a:pt x="1834" y="334"/>
                  </a:moveTo>
                  <a:cubicBezTo>
                    <a:pt x="1834" y="334"/>
                    <a:pt x="1846" y="334"/>
                    <a:pt x="1846" y="358"/>
                  </a:cubicBezTo>
                  <a:lnTo>
                    <a:pt x="1846" y="1108"/>
                  </a:lnTo>
                  <a:cubicBezTo>
                    <a:pt x="1846" y="1108"/>
                    <a:pt x="1846" y="1132"/>
                    <a:pt x="1834" y="1132"/>
                  </a:cubicBezTo>
                  <a:lnTo>
                    <a:pt x="1465" y="1132"/>
                  </a:lnTo>
                  <a:cubicBezTo>
                    <a:pt x="1465" y="1132"/>
                    <a:pt x="1453" y="1132"/>
                    <a:pt x="1453" y="1108"/>
                  </a:cubicBezTo>
                  <a:lnTo>
                    <a:pt x="1453" y="358"/>
                  </a:lnTo>
                  <a:lnTo>
                    <a:pt x="1834" y="334"/>
                  </a:lnTo>
                  <a:close/>
                  <a:moveTo>
                    <a:pt x="10502" y="334"/>
                  </a:moveTo>
                  <a:cubicBezTo>
                    <a:pt x="10502" y="334"/>
                    <a:pt x="10514" y="334"/>
                    <a:pt x="10514" y="358"/>
                  </a:cubicBezTo>
                  <a:lnTo>
                    <a:pt x="10514" y="1108"/>
                  </a:lnTo>
                  <a:cubicBezTo>
                    <a:pt x="10514" y="1108"/>
                    <a:pt x="10514" y="1132"/>
                    <a:pt x="10502" y="1132"/>
                  </a:cubicBezTo>
                  <a:lnTo>
                    <a:pt x="10133" y="1132"/>
                  </a:lnTo>
                  <a:cubicBezTo>
                    <a:pt x="10133" y="1132"/>
                    <a:pt x="10109" y="1132"/>
                    <a:pt x="10109" y="1108"/>
                  </a:cubicBezTo>
                  <a:lnTo>
                    <a:pt x="10109" y="358"/>
                  </a:lnTo>
                  <a:lnTo>
                    <a:pt x="10502" y="334"/>
                  </a:lnTo>
                  <a:close/>
                  <a:moveTo>
                    <a:pt x="11229" y="1096"/>
                  </a:moveTo>
                  <a:cubicBezTo>
                    <a:pt x="11443" y="1096"/>
                    <a:pt x="11621" y="1274"/>
                    <a:pt x="11621" y="1477"/>
                  </a:cubicBezTo>
                  <a:lnTo>
                    <a:pt x="11621" y="9013"/>
                  </a:lnTo>
                  <a:cubicBezTo>
                    <a:pt x="11645" y="9240"/>
                    <a:pt x="11467" y="9406"/>
                    <a:pt x="11264" y="9406"/>
                  </a:cubicBezTo>
                  <a:lnTo>
                    <a:pt x="727" y="9406"/>
                  </a:lnTo>
                  <a:cubicBezTo>
                    <a:pt x="513" y="9406"/>
                    <a:pt x="334" y="9228"/>
                    <a:pt x="334" y="9013"/>
                  </a:cubicBezTo>
                  <a:lnTo>
                    <a:pt x="334" y="1477"/>
                  </a:lnTo>
                  <a:cubicBezTo>
                    <a:pt x="334" y="1274"/>
                    <a:pt x="513" y="1096"/>
                    <a:pt x="727" y="1096"/>
                  </a:cubicBezTo>
                  <a:lnTo>
                    <a:pt x="1108" y="1096"/>
                  </a:lnTo>
                  <a:lnTo>
                    <a:pt x="1108" y="1108"/>
                  </a:lnTo>
                  <a:cubicBezTo>
                    <a:pt x="1108" y="1322"/>
                    <a:pt x="1275" y="1465"/>
                    <a:pt x="1465" y="1465"/>
                  </a:cubicBezTo>
                  <a:lnTo>
                    <a:pt x="1834" y="1465"/>
                  </a:lnTo>
                  <a:cubicBezTo>
                    <a:pt x="2049" y="1465"/>
                    <a:pt x="2192" y="1298"/>
                    <a:pt x="2192" y="1108"/>
                  </a:cubicBezTo>
                  <a:lnTo>
                    <a:pt x="2192" y="1096"/>
                  </a:lnTo>
                  <a:lnTo>
                    <a:pt x="9752" y="1096"/>
                  </a:lnTo>
                  <a:lnTo>
                    <a:pt x="9752" y="1108"/>
                  </a:lnTo>
                  <a:cubicBezTo>
                    <a:pt x="9752" y="1322"/>
                    <a:pt x="9919" y="1465"/>
                    <a:pt x="10109" y="1465"/>
                  </a:cubicBezTo>
                  <a:lnTo>
                    <a:pt x="10490" y="1465"/>
                  </a:lnTo>
                  <a:cubicBezTo>
                    <a:pt x="10693" y="1465"/>
                    <a:pt x="10848" y="1298"/>
                    <a:pt x="10848" y="1108"/>
                  </a:cubicBezTo>
                  <a:lnTo>
                    <a:pt x="10848" y="1096"/>
                  </a:lnTo>
                  <a:close/>
                  <a:moveTo>
                    <a:pt x="1489" y="0"/>
                  </a:moveTo>
                  <a:cubicBezTo>
                    <a:pt x="1287" y="0"/>
                    <a:pt x="1132" y="155"/>
                    <a:pt x="1132" y="358"/>
                  </a:cubicBezTo>
                  <a:lnTo>
                    <a:pt x="1132" y="739"/>
                  </a:lnTo>
                  <a:lnTo>
                    <a:pt x="751" y="739"/>
                  </a:lnTo>
                  <a:cubicBezTo>
                    <a:pt x="346" y="739"/>
                    <a:pt x="1" y="1072"/>
                    <a:pt x="1" y="1489"/>
                  </a:cubicBezTo>
                  <a:lnTo>
                    <a:pt x="1" y="9013"/>
                  </a:lnTo>
                  <a:cubicBezTo>
                    <a:pt x="1" y="9418"/>
                    <a:pt x="334" y="9764"/>
                    <a:pt x="751" y="9764"/>
                  </a:cubicBezTo>
                  <a:lnTo>
                    <a:pt x="11288" y="9764"/>
                  </a:lnTo>
                  <a:cubicBezTo>
                    <a:pt x="11693" y="9764"/>
                    <a:pt x="12026" y="9430"/>
                    <a:pt x="12026" y="9013"/>
                  </a:cubicBezTo>
                  <a:lnTo>
                    <a:pt x="12026" y="1489"/>
                  </a:lnTo>
                  <a:cubicBezTo>
                    <a:pt x="12002" y="1084"/>
                    <a:pt x="11657" y="739"/>
                    <a:pt x="11264" y="739"/>
                  </a:cubicBezTo>
                  <a:lnTo>
                    <a:pt x="10871" y="739"/>
                  </a:lnTo>
                  <a:lnTo>
                    <a:pt x="10871" y="358"/>
                  </a:lnTo>
                  <a:cubicBezTo>
                    <a:pt x="10871" y="143"/>
                    <a:pt x="10705" y="0"/>
                    <a:pt x="10514" y="0"/>
                  </a:cubicBezTo>
                  <a:lnTo>
                    <a:pt x="10145" y="0"/>
                  </a:lnTo>
                  <a:cubicBezTo>
                    <a:pt x="9931" y="0"/>
                    <a:pt x="9788" y="155"/>
                    <a:pt x="9788" y="358"/>
                  </a:cubicBezTo>
                  <a:lnTo>
                    <a:pt x="9788" y="739"/>
                  </a:lnTo>
                  <a:lnTo>
                    <a:pt x="2227" y="739"/>
                  </a:lnTo>
                  <a:lnTo>
                    <a:pt x="2227" y="358"/>
                  </a:lnTo>
                  <a:cubicBezTo>
                    <a:pt x="2227" y="143"/>
                    <a:pt x="2061" y="0"/>
                    <a:pt x="187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478;p53">
              <a:extLst>
                <a:ext uri="{FF2B5EF4-FFF2-40B4-BE49-F238E27FC236}">
                  <a16:creationId xmlns:a16="http://schemas.microsoft.com/office/drawing/2014/main" id="{031AFFA2-8DA1-4539-8DBB-B9F843E5ACE9}"/>
                </a:ext>
              </a:extLst>
            </p:cNvPr>
            <p:cNvSpPr/>
            <p:nvPr/>
          </p:nvSpPr>
          <p:spPr>
            <a:xfrm>
              <a:off x="6106950" y="1606787"/>
              <a:ext cx="334661" cy="11395"/>
            </a:xfrm>
            <a:custGeom>
              <a:avLst/>
              <a:gdLst/>
              <a:ahLst/>
              <a:cxnLst/>
              <a:rect l="l" t="t" r="r" b="b"/>
              <a:pathLst>
                <a:path w="10514" h="358" extrusionOk="0">
                  <a:moveTo>
                    <a:pt x="179" y="1"/>
                  </a:moveTo>
                  <a:cubicBezTo>
                    <a:pt x="72" y="1"/>
                    <a:pt x="0" y="72"/>
                    <a:pt x="0" y="179"/>
                  </a:cubicBezTo>
                  <a:cubicBezTo>
                    <a:pt x="0" y="286"/>
                    <a:pt x="72" y="358"/>
                    <a:pt x="179" y="358"/>
                  </a:cubicBezTo>
                  <a:lnTo>
                    <a:pt x="10335" y="358"/>
                  </a:lnTo>
                  <a:cubicBezTo>
                    <a:pt x="10442" y="358"/>
                    <a:pt x="10513" y="286"/>
                    <a:pt x="10513" y="179"/>
                  </a:cubicBezTo>
                  <a:cubicBezTo>
                    <a:pt x="10513" y="72"/>
                    <a:pt x="10442" y="1"/>
                    <a:pt x="10335"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479;p53">
              <a:extLst>
                <a:ext uri="{FF2B5EF4-FFF2-40B4-BE49-F238E27FC236}">
                  <a16:creationId xmlns:a16="http://schemas.microsoft.com/office/drawing/2014/main" id="{A35D5279-BF7A-400B-9C05-4AB323CD1E53}"/>
                </a:ext>
              </a:extLst>
            </p:cNvPr>
            <p:cNvSpPr/>
            <p:nvPr/>
          </p:nvSpPr>
          <p:spPr>
            <a:xfrm>
              <a:off x="6124743" y="1655296"/>
              <a:ext cx="47427" cy="11395"/>
            </a:xfrm>
            <a:custGeom>
              <a:avLst/>
              <a:gdLst/>
              <a:ahLst/>
              <a:cxnLst/>
              <a:rect l="l" t="t" r="r" b="b"/>
              <a:pathLst>
                <a:path w="1490" h="358" extrusionOk="0">
                  <a:moveTo>
                    <a:pt x="179" y="1"/>
                  </a:moveTo>
                  <a:cubicBezTo>
                    <a:pt x="72" y="1"/>
                    <a:pt x="1" y="72"/>
                    <a:pt x="1" y="179"/>
                  </a:cubicBezTo>
                  <a:cubicBezTo>
                    <a:pt x="1" y="275"/>
                    <a:pt x="72" y="358"/>
                    <a:pt x="179" y="358"/>
                  </a:cubicBezTo>
                  <a:lnTo>
                    <a:pt x="1310" y="358"/>
                  </a:lnTo>
                  <a:cubicBezTo>
                    <a:pt x="1418" y="358"/>
                    <a:pt x="1489" y="275"/>
                    <a:pt x="1489" y="179"/>
                  </a:cubicBezTo>
                  <a:cubicBezTo>
                    <a:pt x="1489" y="72"/>
                    <a:pt x="1406"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80;p53">
              <a:extLst>
                <a:ext uri="{FF2B5EF4-FFF2-40B4-BE49-F238E27FC236}">
                  <a16:creationId xmlns:a16="http://schemas.microsoft.com/office/drawing/2014/main" id="{69E5740C-ECC7-47B4-AB2D-22404470C554}"/>
                </a:ext>
              </a:extLst>
            </p:cNvPr>
            <p:cNvSpPr/>
            <p:nvPr/>
          </p:nvSpPr>
          <p:spPr>
            <a:xfrm>
              <a:off x="6208520" y="1655296"/>
              <a:ext cx="47395" cy="11395"/>
            </a:xfrm>
            <a:custGeom>
              <a:avLst/>
              <a:gdLst/>
              <a:ahLst/>
              <a:cxnLst/>
              <a:rect l="l" t="t" r="r" b="b"/>
              <a:pathLst>
                <a:path w="1489" h="358" extrusionOk="0">
                  <a:moveTo>
                    <a:pt x="179" y="1"/>
                  </a:moveTo>
                  <a:cubicBezTo>
                    <a:pt x="83" y="1"/>
                    <a:pt x="0" y="72"/>
                    <a:pt x="0" y="179"/>
                  </a:cubicBezTo>
                  <a:cubicBezTo>
                    <a:pt x="0" y="275"/>
                    <a:pt x="83" y="358"/>
                    <a:pt x="179" y="358"/>
                  </a:cubicBezTo>
                  <a:lnTo>
                    <a:pt x="1310" y="358"/>
                  </a:lnTo>
                  <a:cubicBezTo>
                    <a:pt x="1417" y="358"/>
                    <a:pt x="1488" y="275"/>
                    <a:pt x="1488" y="179"/>
                  </a:cubicBezTo>
                  <a:cubicBezTo>
                    <a:pt x="1488" y="72"/>
                    <a:pt x="1405"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481;p53">
              <a:extLst>
                <a:ext uri="{FF2B5EF4-FFF2-40B4-BE49-F238E27FC236}">
                  <a16:creationId xmlns:a16="http://schemas.microsoft.com/office/drawing/2014/main" id="{B0E70D36-BC84-4872-A092-84AFDF7B8098}"/>
                </a:ext>
              </a:extLst>
            </p:cNvPr>
            <p:cNvSpPr/>
            <p:nvPr/>
          </p:nvSpPr>
          <p:spPr>
            <a:xfrm>
              <a:off x="6376391" y="1655296"/>
              <a:ext cx="47395" cy="11395"/>
            </a:xfrm>
            <a:custGeom>
              <a:avLst/>
              <a:gdLst/>
              <a:ahLst/>
              <a:cxnLst/>
              <a:rect l="l" t="t" r="r" b="b"/>
              <a:pathLst>
                <a:path w="1489" h="358" extrusionOk="0">
                  <a:moveTo>
                    <a:pt x="179" y="1"/>
                  </a:moveTo>
                  <a:cubicBezTo>
                    <a:pt x="72" y="1"/>
                    <a:pt x="1" y="72"/>
                    <a:pt x="1" y="179"/>
                  </a:cubicBezTo>
                  <a:cubicBezTo>
                    <a:pt x="1" y="275"/>
                    <a:pt x="72" y="358"/>
                    <a:pt x="179" y="358"/>
                  </a:cubicBezTo>
                  <a:lnTo>
                    <a:pt x="1310" y="358"/>
                  </a:lnTo>
                  <a:cubicBezTo>
                    <a:pt x="1417" y="358"/>
                    <a:pt x="1489" y="275"/>
                    <a:pt x="1489" y="179"/>
                  </a:cubicBezTo>
                  <a:cubicBezTo>
                    <a:pt x="1489" y="72"/>
                    <a:pt x="1417"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482;p53">
              <a:extLst>
                <a:ext uri="{FF2B5EF4-FFF2-40B4-BE49-F238E27FC236}">
                  <a16:creationId xmlns:a16="http://schemas.microsoft.com/office/drawing/2014/main" id="{CD604395-2F7C-484C-A2C1-D2055E3B9895}"/>
                </a:ext>
              </a:extLst>
            </p:cNvPr>
            <p:cNvSpPr/>
            <p:nvPr/>
          </p:nvSpPr>
          <p:spPr>
            <a:xfrm>
              <a:off x="6124743" y="1703041"/>
              <a:ext cx="47427" cy="11427"/>
            </a:xfrm>
            <a:custGeom>
              <a:avLst/>
              <a:gdLst/>
              <a:ahLst/>
              <a:cxnLst/>
              <a:rect l="l" t="t" r="r" b="b"/>
              <a:pathLst>
                <a:path w="1490" h="359" extrusionOk="0">
                  <a:moveTo>
                    <a:pt x="179" y="1"/>
                  </a:moveTo>
                  <a:cubicBezTo>
                    <a:pt x="72" y="1"/>
                    <a:pt x="1" y="72"/>
                    <a:pt x="1" y="180"/>
                  </a:cubicBezTo>
                  <a:cubicBezTo>
                    <a:pt x="1" y="275"/>
                    <a:pt x="72" y="358"/>
                    <a:pt x="179" y="358"/>
                  </a:cubicBezTo>
                  <a:lnTo>
                    <a:pt x="1310" y="358"/>
                  </a:lnTo>
                  <a:cubicBezTo>
                    <a:pt x="1418" y="358"/>
                    <a:pt x="1489" y="275"/>
                    <a:pt x="1489" y="180"/>
                  </a:cubicBezTo>
                  <a:cubicBezTo>
                    <a:pt x="1489" y="72"/>
                    <a:pt x="1406"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483;p53">
              <a:extLst>
                <a:ext uri="{FF2B5EF4-FFF2-40B4-BE49-F238E27FC236}">
                  <a16:creationId xmlns:a16="http://schemas.microsoft.com/office/drawing/2014/main" id="{939B116D-E36E-4299-BF62-C5B8B85202DF}"/>
                </a:ext>
              </a:extLst>
            </p:cNvPr>
            <p:cNvSpPr/>
            <p:nvPr/>
          </p:nvSpPr>
          <p:spPr>
            <a:xfrm>
              <a:off x="6292646" y="1703041"/>
              <a:ext cx="47395" cy="11427"/>
            </a:xfrm>
            <a:custGeom>
              <a:avLst/>
              <a:gdLst/>
              <a:ahLst/>
              <a:cxnLst/>
              <a:rect l="l" t="t" r="r" b="b"/>
              <a:pathLst>
                <a:path w="1489" h="359" extrusionOk="0">
                  <a:moveTo>
                    <a:pt x="179" y="1"/>
                  </a:moveTo>
                  <a:cubicBezTo>
                    <a:pt x="72" y="1"/>
                    <a:pt x="0" y="72"/>
                    <a:pt x="0" y="180"/>
                  </a:cubicBezTo>
                  <a:cubicBezTo>
                    <a:pt x="0" y="275"/>
                    <a:pt x="72" y="358"/>
                    <a:pt x="179" y="358"/>
                  </a:cubicBezTo>
                  <a:lnTo>
                    <a:pt x="1310" y="358"/>
                  </a:lnTo>
                  <a:cubicBezTo>
                    <a:pt x="1405" y="358"/>
                    <a:pt x="1489" y="275"/>
                    <a:pt x="1489" y="180"/>
                  </a:cubicBezTo>
                  <a:cubicBezTo>
                    <a:pt x="1489" y="72"/>
                    <a:pt x="1405"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484;p53">
              <a:extLst>
                <a:ext uri="{FF2B5EF4-FFF2-40B4-BE49-F238E27FC236}">
                  <a16:creationId xmlns:a16="http://schemas.microsoft.com/office/drawing/2014/main" id="{CEAE9A01-AF9F-4760-8331-B137434012E5}"/>
                </a:ext>
              </a:extLst>
            </p:cNvPr>
            <p:cNvSpPr/>
            <p:nvPr/>
          </p:nvSpPr>
          <p:spPr>
            <a:xfrm>
              <a:off x="6124743" y="1750818"/>
              <a:ext cx="47427" cy="11395"/>
            </a:xfrm>
            <a:custGeom>
              <a:avLst/>
              <a:gdLst/>
              <a:ahLst/>
              <a:cxnLst/>
              <a:rect l="l" t="t" r="r" b="b"/>
              <a:pathLst>
                <a:path w="1490" h="358" extrusionOk="0">
                  <a:moveTo>
                    <a:pt x="179" y="0"/>
                  </a:moveTo>
                  <a:cubicBezTo>
                    <a:pt x="72" y="0"/>
                    <a:pt x="1" y="72"/>
                    <a:pt x="1" y="179"/>
                  </a:cubicBezTo>
                  <a:cubicBezTo>
                    <a:pt x="1" y="286"/>
                    <a:pt x="72" y="357"/>
                    <a:pt x="179" y="357"/>
                  </a:cubicBezTo>
                  <a:lnTo>
                    <a:pt x="1310" y="357"/>
                  </a:lnTo>
                  <a:cubicBezTo>
                    <a:pt x="1418" y="357"/>
                    <a:pt x="1489" y="286"/>
                    <a:pt x="1489" y="179"/>
                  </a:cubicBezTo>
                  <a:cubicBezTo>
                    <a:pt x="1489" y="72"/>
                    <a:pt x="1406"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485;p53">
              <a:extLst>
                <a:ext uri="{FF2B5EF4-FFF2-40B4-BE49-F238E27FC236}">
                  <a16:creationId xmlns:a16="http://schemas.microsoft.com/office/drawing/2014/main" id="{A6263804-8C85-408F-90BE-E24ACEF95575}"/>
                </a:ext>
              </a:extLst>
            </p:cNvPr>
            <p:cNvSpPr/>
            <p:nvPr/>
          </p:nvSpPr>
          <p:spPr>
            <a:xfrm>
              <a:off x="6208520" y="1750818"/>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486;p53">
              <a:extLst>
                <a:ext uri="{FF2B5EF4-FFF2-40B4-BE49-F238E27FC236}">
                  <a16:creationId xmlns:a16="http://schemas.microsoft.com/office/drawing/2014/main" id="{BC4C6F8B-8F5E-4458-9B21-410A7784C2FD}"/>
                </a:ext>
              </a:extLst>
            </p:cNvPr>
            <p:cNvSpPr/>
            <p:nvPr/>
          </p:nvSpPr>
          <p:spPr>
            <a:xfrm>
              <a:off x="6376391" y="1750818"/>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487;p53">
              <a:extLst>
                <a:ext uri="{FF2B5EF4-FFF2-40B4-BE49-F238E27FC236}">
                  <a16:creationId xmlns:a16="http://schemas.microsoft.com/office/drawing/2014/main" id="{84B5ECA9-DEE1-453C-9482-D20CF6B6BEB1}"/>
                </a:ext>
              </a:extLst>
            </p:cNvPr>
            <p:cNvSpPr/>
            <p:nvPr/>
          </p:nvSpPr>
          <p:spPr>
            <a:xfrm>
              <a:off x="6208520" y="1798563"/>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488;p53">
              <a:extLst>
                <a:ext uri="{FF2B5EF4-FFF2-40B4-BE49-F238E27FC236}">
                  <a16:creationId xmlns:a16="http://schemas.microsoft.com/office/drawing/2014/main" id="{45F9BD7C-A703-4AF4-99B7-A0BDCFF10A44}"/>
                </a:ext>
              </a:extLst>
            </p:cNvPr>
            <p:cNvSpPr/>
            <p:nvPr/>
          </p:nvSpPr>
          <p:spPr>
            <a:xfrm>
              <a:off x="6292646" y="1798563"/>
              <a:ext cx="47395" cy="11395"/>
            </a:xfrm>
            <a:custGeom>
              <a:avLst/>
              <a:gdLst/>
              <a:ahLst/>
              <a:cxnLst/>
              <a:rect l="l" t="t" r="r" b="b"/>
              <a:pathLst>
                <a:path w="1489" h="358" extrusionOk="0">
                  <a:moveTo>
                    <a:pt x="179" y="0"/>
                  </a:moveTo>
                  <a:cubicBezTo>
                    <a:pt x="72" y="0"/>
                    <a:pt x="0" y="72"/>
                    <a:pt x="0" y="179"/>
                  </a:cubicBezTo>
                  <a:cubicBezTo>
                    <a:pt x="0" y="286"/>
                    <a:pt x="72" y="357"/>
                    <a:pt x="179" y="357"/>
                  </a:cubicBezTo>
                  <a:lnTo>
                    <a:pt x="1310" y="357"/>
                  </a:lnTo>
                  <a:cubicBezTo>
                    <a:pt x="1405" y="357"/>
                    <a:pt x="1489" y="286"/>
                    <a:pt x="1489" y="179"/>
                  </a:cubicBezTo>
                  <a:cubicBezTo>
                    <a:pt x="1489" y="72"/>
                    <a:pt x="1405"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489;p53">
              <a:extLst>
                <a:ext uri="{FF2B5EF4-FFF2-40B4-BE49-F238E27FC236}">
                  <a16:creationId xmlns:a16="http://schemas.microsoft.com/office/drawing/2014/main" id="{D7472062-A988-4F9E-97E2-4E868847AA4F}"/>
                </a:ext>
              </a:extLst>
            </p:cNvPr>
            <p:cNvSpPr/>
            <p:nvPr/>
          </p:nvSpPr>
          <p:spPr>
            <a:xfrm>
              <a:off x="6376391" y="1798563"/>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490;p53">
              <a:extLst>
                <a:ext uri="{FF2B5EF4-FFF2-40B4-BE49-F238E27FC236}">
                  <a16:creationId xmlns:a16="http://schemas.microsoft.com/office/drawing/2014/main" id="{590FE804-CF1E-41D2-8446-EA25918BA137}"/>
                </a:ext>
              </a:extLst>
            </p:cNvPr>
            <p:cNvSpPr/>
            <p:nvPr/>
          </p:nvSpPr>
          <p:spPr>
            <a:xfrm>
              <a:off x="6207756" y="1690723"/>
              <a:ext cx="48923" cy="35108"/>
            </a:xfrm>
            <a:custGeom>
              <a:avLst/>
              <a:gdLst/>
              <a:ahLst/>
              <a:cxnLst/>
              <a:rect l="l" t="t" r="r" b="b"/>
              <a:pathLst>
                <a:path w="1537" h="1103" extrusionOk="0">
                  <a:moveTo>
                    <a:pt x="1328" y="1"/>
                  </a:moveTo>
                  <a:cubicBezTo>
                    <a:pt x="1283" y="1"/>
                    <a:pt x="1239" y="19"/>
                    <a:pt x="1203" y="55"/>
                  </a:cubicBezTo>
                  <a:lnTo>
                    <a:pt x="584" y="686"/>
                  </a:lnTo>
                  <a:lnTo>
                    <a:pt x="322" y="436"/>
                  </a:lnTo>
                  <a:cubicBezTo>
                    <a:pt x="286" y="394"/>
                    <a:pt x="241" y="373"/>
                    <a:pt x="197" y="373"/>
                  </a:cubicBezTo>
                  <a:cubicBezTo>
                    <a:pt x="152" y="373"/>
                    <a:pt x="107" y="394"/>
                    <a:pt x="72" y="436"/>
                  </a:cubicBezTo>
                  <a:cubicBezTo>
                    <a:pt x="0" y="507"/>
                    <a:pt x="0" y="614"/>
                    <a:pt x="72" y="686"/>
                  </a:cubicBezTo>
                  <a:lnTo>
                    <a:pt x="441" y="1055"/>
                  </a:lnTo>
                  <a:cubicBezTo>
                    <a:pt x="477" y="1078"/>
                    <a:pt x="512" y="1102"/>
                    <a:pt x="560" y="1102"/>
                  </a:cubicBezTo>
                  <a:cubicBezTo>
                    <a:pt x="607" y="1102"/>
                    <a:pt x="655" y="1078"/>
                    <a:pt x="679" y="1055"/>
                  </a:cubicBezTo>
                  <a:lnTo>
                    <a:pt x="1441" y="293"/>
                  </a:lnTo>
                  <a:cubicBezTo>
                    <a:pt x="1536" y="233"/>
                    <a:pt x="1536" y="138"/>
                    <a:pt x="1453" y="55"/>
                  </a:cubicBezTo>
                  <a:cubicBezTo>
                    <a:pt x="1417" y="19"/>
                    <a:pt x="1372" y="1"/>
                    <a:pt x="1328"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491;p53">
              <a:extLst>
                <a:ext uri="{FF2B5EF4-FFF2-40B4-BE49-F238E27FC236}">
                  <a16:creationId xmlns:a16="http://schemas.microsoft.com/office/drawing/2014/main" id="{2AE427C4-3951-4DCF-9965-C43EEF689612}"/>
                </a:ext>
              </a:extLst>
            </p:cNvPr>
            <p:cNvSpPr/>
            <p:nvPr/>
          </p:nvSpPr>
          <p:spPr>
            <a:xfrm>
              <a:off x="6376009" y="1690723"/>
              <a:ext cx="48159" cy="35108"/>
            </a:xfrm>
            <a:custGeom>
              <a:avLst/>
              <a:gdLst/>
              <a:ahLst/>
              <a:cxnLst/>
              <a:rect l="l" t="t" r="r" b="b"/>
              <a:pathLst>
                <a:path w="1513" h="1103" extrusionOk="0">
                  <a:moveTo>
                    <a:pt x="1328" y="1"/>
                  </a:moveTo>
                  <a:cubicBezTo>
                    <a:pt x="1284" y="1"/>
                    <a:pt x="1239" y="19"/>
                    <a:pt x="1203" y="55"/>
                  </a:cubicBezTo>
                  <a:lnTo>
                    <a:pt x="572" y="686"/>
                  </a:lnTo>
                  <a:lnTo>
                    <a:pt x="322" y="436"/>
                  </a:lnTo>
                  <a:cubicBezTo>
                    <a:pt x="286" y="394"/>
                    <a:pt x="242" y="373"/>
                    <a:pt x="197" y="373"/>
                  </a:cubicBezTo>
                  <a:cubicBezTo>
                    <a:pt x="152" y="373"/>
                    <a:pt x="108" y="394"/>
                    <a:pt x="72" y="436"/>
                  </a:cubicBezTo>
                  <a:cubicBezTo>
                    <a:pt x="1" y="507"/>
                    <a:pt x="1" y="614"/>
                    <a:pt x="72" y="686"/>
                  </a:cubicBezTo>
                  <a:lnTo>
                    <a:pt x="441" y="1055"/>
                  </a:lnTo>
                  <a:cubicBezTo>
                    <a:pt x="477" y="1078"/>
                    <a:pt x="513" y="1102"/>
                    <a:pt x="560" y="1102"/>
                  </a:cubicBezTo>
                  <a:cubicBezTo>
                    <a:pt x="608" y="1102"/>
                    <a:pt x="644" y="1078"/>
                    <a:pt x="679" y="1055"/>
                  </a:cubicBezTo>
                  <a:lnTo>
                    <a:pt x="1441" y="293"/>
                  </a:lnTo>
                  <a:cubicBezTo>
                    <a:pt x="1513" y="233"/>
                    <a:pt x="1513" y="138"/>
                    <a:pt x="1453" y="55"/>
                  </a:cubicBezTo>
                  <a:cubicBezTo>
                    <a:pt x="1417" y="19"/>
                    <a:pt x="1373" y="1"/>
                    <a:pt x="1328"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492;p53">
              <a:extLst>
                <a:ext uri="{FF2B5EF4-FFF2-40B4-BE49-F238E27FC236}">
                  <a16:creationId xmlns:a16="http://schemas.microsoft.com/office/drawing/2014/main" id="{2DC48FF8-C208-4B62-8D99-0646FA5E2148}"/>
                </a:ext>
              </a:extLst>
            </p:cNvPr>
            <p:cNvSpPr/>
            <p:nvPr/>
          </p:nvSpPr>
          <p:spPr>
            <a:xfrm>
              <a:off x="6291500" y="1738595"/>
              <a:ext cx="48923" cy="34981"/>
            </a:xfrm>
            <a:custGeom>
              <a:avLst/>
              <a:gdLst/>
              <a:ahLst/>
              <a:cxnLst/>
              <a:rect l="l" t="t" r="r" b="b"/>
              <a:pathLst>
                <a:path w="1537" h="1099" extrusionOk="0">
                  <a:moveTo>
                    <a:pt x="1334" y="0"/>
                  </a:moveTo>
                  <a:cubicBezTo>
                    <a:pt x="1289" y="0"/>
                    <a:pt x="1245" y="21"/>
                    <a:pt x="1203" y="63"/>
                  </a:cubicBezTo>
                  <a:lnTo>
                    <a:pt x="584" y="682"/>
                  </a:lnTo>
                  <a:lnTo>
                    <a:pt x="322" y="432"/>
                  </a:lnTo>
                  <a:cubicBezTo>
                    <a:pt x="286" y="396"/>
                    <a:pt x="242" y="378"/>
                    <a:pt x="197" y="378"/>
                  </a:cubicBezTo>
                  <a:cubicBezTo>
                    <a:pt x="152" y="378"/>
                    <a:pt x="108" y="396"/>
                    <a:pt x="72" y="432"/>
                  </a:cubicBezTo>
                  <a:cubicBezTo>
                    <a:pt x="1" y="503"/>
                    <a:pt x="1" y="610"/>
                    <a:pt x="72" y="682"/>
                  </a:cubicBezTo>
                  <a:lnTo>
                    <a:pt x="441" y="1051"/>
                  </a:lnTo>
                  <a:cubicBezTo>
                    <a:pt x="477" y="1087"/>
                    <a:pt x="524" y="1098"/>
                    <a:pt x="560" y="1098"/>
                  </a:cubicBezTo>
                  <a:cubicBezTo>
                    <a:pt x="608" y="1098"/>
                    <a:pt x="655" y="1087"/>
                    <a:pt x="679" y="1051"/>
                  </a:cubicBezTo>
                  <a:lnTo>
                    <a:pt x="1441" y="301"/>
                  </a:lnTo>
                  <a:cubicBezTo>
                    <a:pt x="1536" y="241"/>
                    <a:pt x="1536" y="134"/>
                    <a:pt x="1465" y="63"/>
                  </a:cubicBezTo>
                  <a:cubicBezTo>
                    <a:pt x="1423" y="21"/>
                    <a:pt x="1379" y="0"/>
                    <a:pt x="1334"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493;p53">
              <a:extLst>
                <a:ext uri="{FF2B5EF4-FFF2-40B4-BE49-F238E27FC236}">
                  <a16:creationId xmlns:a16="http://schemas.microsoft.com/office/drawing/2014/main" id="{8B55021D-FB8E-4EAF-A7A5-AC7D6C03B686}"/>
                </a:ext>
              </a:extLst>
            </p:cNvPr>
            <p:cNvSpPr/>
            <p:nvPr/>
          </p:nvSpPr>
          <p:spPr>
            <a:xfrm>
              <a:off x="6123629" y="1786627"/>
              <a:ext cx="48891" cy="34695"/>
            </a:xfrm>
            <a:custGeom>
              <a:avLst/>
              <a:gdLst/>
              <a:ahLst/>
              <a:cxnLst/>
              <a:rect l="l" t="t" r="r" b="b"/>
              <a:pathLst>
                <a:path w="1536" h="1090" extrusionOk="0">
                  <a:moveTo>
                    <a:pt x="1340" y="0"/>
                  </a:moveTo>
                  <a:cubicBezTo>
                    <a:pt x="1295" y="0"/>
                    <a:pt x="1250" y="18"/>
                    <a:pt x="1215" y="54"/>
                  </a:cubicBezTo>
                  <a:lnTo>
                    <a:pt x="583" y="673"/>
                  </a:lnTo>
                  <a:lnTo>
                    <a:pt x="333" y="423"/>
                  </a:lnTo>
                  <a:cubicBezTo>
                    <a:pt x="298" y="387"/>
                    <a:pt x="253" y="369"/>
                    <a:pt x="208" y="369"/>
                  </a:cubicBezTo>
                  <a:cubicBezTo>
                    <a:pt x="164" y="369"/>
                    <a:pt x="119" y="387"/>
                    <a:pt x="83" y="423"/>
                  </a:cubicBezTo>
                  <a:cubicBezTo>
                    <a:pt x="0" y="494"/>
                    <a:pt x="0" y="601"/>
                    <a:pt x="83" y="673"/>
                  </a:cubicBezTo>
                  <a:lnTo>
                    <a:pt x="453" y="1042"/>
                  </a:lnTo>
                  <a:cubicBezTo>
                    <a:pt x="476" y="1078"/>
                    <a:pt x="524" y="1090"/>
                    <a:pt x="572" y="1090"/>
                  </a:cubicBezTo>
                  <a:cubicBezTo>
                    <a:pt x="619" y="1090"/>
                    <a:pt x="655" y="1078"/>
                    <a:pt x="691" y="1042"/>
                  </a:cubicBezTo>
                  <a:lnTo>
                    <a:pt x="1453" y="292"/>
                  </a:lnTo>
                  <a:cubicBezTo>
                    <a:pt x="1536" y="232"/>
                    <a:pt x="1536" y="125"/>
                    <a:pt x="1465" y="54"/>
                  </a:cubicBezTo>
                  <a:cubicBezTo>
                    <a:pt x="1429" y="18"/>
                    <a:pt x="1384" y="0"/>
                    <a:pt x="134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494;p53">
              <a:extLst>
                <a:ext uri="{FF2B5EF4-FFF2-40B4-BE49-F238E27FC236}">
                  <a16:creationId xmlns:a16="http://schemas.microsoft.com/office/drawing/2014/main" id="{6684842C-CED2-4015-92FE-0B4B123498A2}"/>
                </a:ext>
              </a:extLst>
            </p:cNvPr>
            <p:cNvSpPr/>
            <p:nvPr/>
          </p:nvSpPr>
          <p:spPr>
            <a:xfrm>
              <a:off x="6291500" y="1642978"/>
              <a:ext cx="48923" cy="34727"/>
            </a:xfrm>
            <a:custGeom>
              <a:avLst/>
              <a:gdLst/>
              <a:ahLst/>
              <a:cxnLst/>
              <a:rect l="l" t="t" r="r" b="b"/>
              <a:pathLst>
                <a:path w="1537" h="1091" extrusionOk="0">
                  <a:moveTo>
                    <a:pt x="1334" y="1"/>
                  </a:moveTo>
                  <a:cubicBezTo>
                    <a:pt x="1289" y="1"/>
                    <a:pt x="1245" y="19"/>
                    <a:pt x="1203" y="54"/>
                  </a:cubicBezTo>
                  <a:lnTo>
                    <a:pt x="584" y="673"/>
                  </a:lnTo>
                  <a:lnTo>
                    <a:pt x="322" y="423"/>
                  </a:lnTo>
                  <a:cubicBezTo>
                    <a:pt x="286" y="388"/>
                    <a:pt x="242" y="370"/>
                    <a:pt x="197" y="370"/>
                  </a:cubicBezTo>
                  <a:cubicBezTo>
                    <a:pt x="152" y="370"/>
                    <a:pt x="108" y="388"/>
                    <a:pt x="72" y="423"/>
                  </a:cubicBezTo>
                  <a:cubicBezTo>
                    <a:pt x="1" y="495"/>
                    <a:pt x="1" y="602"/>
                    <a:pt x="72" y="673"/>
                  </a:cubicBezTo>
                  <a:lnTo>
                    <a:pt x="441" y="1054"/>
                  </a:lnTo>
                  <a:cubicBezTo>
                    <a:pt x="477" y="1078"/>
                    <a:pt x="524" y="1090"/>
                    <a:pt x="560" y="1090"/>
                  </a:cubicBezTo>
                  <a:cubicBezTo>
                    <a:pt x="608" y="1090"/>
                    <a:pt x="655" y="1078"/>
                    <a:pt x="679" y="1054"/>
                  </a:cubicBezTo>
                  <a:lnTo>
                    <a:pt x="1441" y="292"/>
                  </a:lnTo>
                  <a:cubicBezTo>
                    <a:pt x="1536" y="233"/>
                    <a:pt x="1536" y="114"/>
                    <a:pt x="1465" y="54"/>
                  </a:cubicBezTo>
                  <a:cubicBezTo>
                    <a:pt x="1423" y="19"/>
                    <a:pt x="1379" y="1"/>
                    <a:pt x="1334"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7181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846" y="383137"/>
            <a:ext cx="8911687" cy="1280890"/>
          </a:xfrm>
        </p:spPr>
        <p:txBody>
          <a:bodyPr>
            <a:normAutofit/>
          </a:bodyPr>
          <a:lstStyle/>
          <a:p>
            <a:r>
              <a:rPr lang="ka-GE" sz="2800" b="1" dirty="0">
                <a:solidFill>
                  <a:schemeClr val="accent1">
                    <a:lumMod val="50000"/>
                  </a:schemeClr>
                </a:solidFill>
              </a:rPr>
              <a:t>ჰოსპიტალური სექტორის მზაობის უზრუნველყოფა</a:t>
            </a:r>
            <a:endParaRPr lang="en-US" sz="2800" b="1" dirty="0">
              <a:solidFill>
                <a:schemeClr val="accent1">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7699121"/>
              </p:ext>
            </p:extLst>
          </p:nvPr>
        </p:nvGraphicFramePr>
        <p:xfrm>
          <a:off x="196893" y="1307274"/>
          <a:ext cx="5506323" cy="5409910"/>
        </p:xfrm>
        <a:graphic>
          <a:graphicData uri="http://schemas.openxmlformats.org/drawingml/2006/table">
            <a:tbl>
              <a:tblPr firstRow="1" bandRow="1">
                <a:tableStyleId>{5C22544A-7EE6-4342-B048-85BDC9FD1C3A}</a:tableStyleId>
              </a:tblPr>
              <a:tblGrid>
                <a:gridCol w="5506323">
                  <a:extLst>
                    <a:ext uri="{9D8B030D-6E8A-4147-A177-3AD203B41FA5}">
                      <a16:colId xmlns:a16="http://schemas.microsoft.com/office/drawing/2014/main" val="1316790211"/>
                    </a:ext>
                  </a:extLst>
                </a:gridCol>
              </a:tblGrid>
              <a:tr h="370840">
                <a:tc>
                  <a:txBody>
                    <a:bodyPr/>
                    <a:lstStyle/>
                    <a:p>
                      <a:r>
                        <a:rPr lang="ka-GE" sz="2400" dirty="0">
                          <a:latin typeface="Calibri" panose="020F0502020204030204" pitchFamily="34" charset="0"/>
                          <a:cs typeface="Calibri" panose="020F0502020204030204" pitchFamily="34" charset="0"/>
                        </a:rPr>
                        <a:t>ღონისძიებები</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6725923"/>
                  </a:ext>
                </a:extLst>
              </a:tr>
              <a:tr h="784801">
                <a:tc>
                  <a:txBody>
                    <a:bodyPr/>
                    <a:lstStyle/>
                    <a:p>
                      <a:pPr>
                        <a:lnSpc>
                          <a:spcPct val="107000"/>
                        </a:lnSpc>
                        <a:spcAft>
                          <a:spcPts val="0"/>
                        </a:spcAft>
                      </a:pPr>
                      <a:r>
                        <a:rPr lang="en-US" sz="1800" dirty="0">
                          <a:effectLst/>
                          <a:latin typeface="Calibri" panose="020F0502020204030204" pitchFamily="34" charset="0"/>
                          <a:cs typeface="Calibri" panose="020F0502020204030204" pitchFamily="34" charset="0"/>
                        </a:rPr>
                        <a:t>5.1. </a:t>
                      </a:r>
                      <a:r>
                        <a:rPr lang="en-US" sz="1800" dirty="0" err="1">
                          <a:effectLst/>
                          <a:latin typeface="Calibri" panose="020F0502020204030204" pitchFamily="34" charset="0"/>
                          <a:cs typeface="Calibri" panose="020F0502020204030204" pitchFamily="34" charset="0"/>
                        </a:rPr>
                        <a:t>ჰოსპიტალების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გადაუდებელი</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სიტუაციისთვის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მზაობის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და</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კატასტროფების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დროს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რეაგირების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გაუმჯობესება</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6302" marR="36302" marT="0" marB="0"/>
                </a:tc>
                <a:extLst>
                  <a:ext uri="{0D108BD9-81ED-4DB2-BD59-A6C34878D82A}">
                    <a16:rowId xmlns:a16="http://schemas.microsoft.com/office/drawing/2014/main" val="286415022"/>
                  </a:ext>
                </a:extLst>
              </a:tr>
              <a:tr h="1041722">
                <a:tc>
                  <a:txBody>
                    <a:bodyPr/>
                    <a:lstStyle/>
                    <a:p>
                      <a:pPr>
                        <a:lnSpc>
                          <a:spcPct val="107000"/>
                        </a:lnSpc>
                        <a:spcAft>
                          <a:spcPts val="0"/>
                        </a:spcAft>
                      </a:pPr>
                      <a:r>
                        <a:rPr lang="en-US" sz="1800" dirty="0">
                          <a:effectLst/>
                          <a:latin typeface="Calibri" panose="020F0502020204030204" pitchFamily="34" charset="0"/>
                          <a:cs typeface="Calibri" panose="020F0502020204030204" pitchFamily="34" charset="0"/>
                        </a:rPr>
                        <a:t>5.2. </a:t>
                      </a:r>
                      <a:r>
                        <a:rPr lang="en-US" sz="1800" dirty="0" err="1">
                          <a:effectLst/>
                          <a:latin typeface="Calibri" panose="020F0502020204030204" pitchFamily="34" charset="0"/>
                          <a:cs typeface="Calibri" panose="020F0502020204030204" pitchFamily="34" charset="0"/>
                        </a:rPr>
                        <a:t>გადაუდებელ</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მდგომარეობებზე</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რეაგირებისთვის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ჰოსპიტალების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და</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სასწრაფო</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გადაუდებელი</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დახმარების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სამსახურების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რესურსების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გაძლიერება</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6302" marR="36302" marT="0" marB="0"/>
                </a:tc>
                <a:extLst>
                  <a:ext uri="{0D108BD9-81ED-4DB2-BD59-A6C34878D82A}">
                    <a16:rowId xmlns:a16="http://schemas.microsoft.com/office/drawing/2014/main" val="3527193582"/>
                  </a:ext>
                </a:extLst>
              </a:tr>
              <a:tr h="671331">
                <a:tc>
                  <a:txBody>
                    <a:bodyPr/>
                    <a:lstStyle/>
                    <a:p>
                      <a:pPr>
                        <a:lnSpc>
                          <a:spcPct val="107000"/>
                        </a:lnSpc>
                        <a:spcAft>
                          <a:spcPts val="0"/>
                        </a:spcAft>
                      </a:pPr>
                      <a:r>
                        <a:rPr lang="en-US" sz="1800" dirty="0">
                          <a:effectLst/>
                          <a:latin typeface="Calibri" panose="020F0502020204030204" pitchFamily="34" charset="0"/>
                          <a:cs typeface="Calibri" panose="020F0502020204030204" pitchFamily="34" charset="0"/>
                        </a:rPr>
                        <a:t>a) </a:t>
                      </a:r>
                      <a:r>
                        <a:rPr lang="en-US" sz="1800" dirty="0" err="1">
                          <a:effectLst/>
                          <a:latin typeface="Calibri" panose="020F0502020204030204" pitchFamily="34" charset="0"/>
                          <a:cs typeface="Calibri" panose="020F0502020204030204" pitchFamily="34" charset="0"/>
                        </a:rPr>
                        <a:t>შერჩეული</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სახელმწიფო</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ჰოსპიტლების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მატერიალურ-ტექნიკური</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ბაზის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გაძლიერება</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6302" marR="36302" marT="0" marB="0"/>
                </a:tc>
                <a:extLst>
                  <a:ext uri="{0D108BD9-81ED-4DB2-BD59-A6C34878D82A}">
                    <a16:rowId xmlns:a16="http://schemas.microsoft.com/office/drawing/2014/main" val="799764153"/>
                  </a:ext>
                </a:extLst>
              </a:tr>
              <a:tr h="763929">
                <a:tc>
                  <a:txBody>
                    <a:bodyPr/>
                    <a:lstStyle/>
                    <a:p>
                      <a:pPr>
                        <a:lnSpc>
                          <a:spcPct val="107000"/>
                        </a:lnSpc>
                        <a:spcAft>
                          <a:spcPts val="0"/>
                        </a:spcAft>
                      </a:pPr>
                      <a:r>
                        <a:rPr lang="en-US" sz="1800" dirty="0">
                          <a:effectLst/>
                          <a:latin typeface="Calibri" panose="020F0502020204030204" pitchFamily="34" charset="0"/>
                          <a:cs typeface="Calibri" panose="020F0502020204030204" pitchFamily="34" charset="0"/>
                        </a:rPr>
                        <a:t>b) </a:t>
                      </a:r>
                      <a:r>
                        <a:rPr lang="en-US" sz="1800" dirty="0" err="1">
                          <a:effectLst/>
                          <a:latin typeface="Calibri" panose="020F0502020204030204" pitchFamily="34" charset="0"/>
                          <a:cs typeface="Calibri" panose="020F0502020204030204" pitchFamily="34" charset="0"/>
                        </a:rPr>
                        <a:t>გადაუდებელი</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დახმარების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სამსახურისთვის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ავტოპარკის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და</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აღჭურვილობის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განახლება</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6302" marR="36302" marT="0" marB="0"/>
                </a:tc>
                <a:extLst>
                  <a:ext uri="{0D108BD9-81ED-4DB2-BD59-A6C34878D82A}">
                    <a16:rowId xmlns:a16="http://schemas.microsoft.com/office/drawing/2014/main" val="181186379"/>
                  </a:ext>
                </a:extLst>
              </a:tr>
              <a:tr h="740780">
                <a:tc>
                  <a:txBody>
                    <a:bodyPr/>
                    <a:lstStyle/>
                    <a:p>
                      <a:pPr>
                        <a:lnSpc>
                          <a:spcPct val="107000"/>
                        </a:lnSpc>
                        <a:spcAft>
                          <a:spcPts val="0"/>
                        </a:spcAft>
                      </a:pPr>
                      <a:r>
                        <a:rPr lang="en-US" sz="1800" dirty="0">
                          <a:effectLst/>
                          <a:latin typeface="Calibri" panose="020F0502020204030204" pitchFamily="34" charset="0"/>
                          <a:cs typeface="Calibri" panose="020F0502020204030204" pitchFamily="34" charset="0"/>
                        </a:rPr>
                        <a:t>c) </a:t>
                      </a:r>
                      <a:r>
                        <a:rPr lang="en-US" sz="1800" dirty="0" err="1">
                          <a:effectLst/>
                          <a:latin typeface="Calibri" panose="020F0502020204030204" pitchFamily="34" charset="0"/>
                          <a:cs typeface="Calibri" panose="020F0502020204030204" pitchFamily="34" charset="0"/>
                        </a:rPr>
                        <a:t>ინფექციური</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პათოლოგიებისა</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და</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შიდსის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ცენტრის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ახალი</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შენობის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შეძენა</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და</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რეაბილიტაცია</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6302" marR="36302" marT="0" marB="0"/>
                </a:tc>
                <a:extLst>
                  <a:ext uri="{0D108BD9-81ED-4DB2-BD59-A6C34878D82A}">
                    <a16:rowId xmlns:a16="http://schemas.microsoft.com/office/drawing/2014/main" val="2670321726"/>
                  </a:ext>
                </a:extLst>
              </a:tr>
              <a:tr h="370840">
                <a:tc>
                  <a:txBody>
                    <a:bodyPr/>
                    <a:lstStyle/>
                    <a:p>
                      <a:pPr>
                        <a:lnSpc>
                          <a:spcPct val="107000"/>
                        </a:lnSpc>
                        <a:spcAft>
                          <a:spcPts val="0"/>
                        </a:spcAft>
                      </a:pPr>
                      <a:r>
                        <a:rPr lang="en-US" sz="1800" dirty="0">
                          <a:effectLst/>
                          <a:latin typeface="Calibri" panose="020F0502020204030204" pitchFamily="34" charset="0"/>
                          <a:cs typeface="Calibri" panose="020F0502020204030204" pitchFamily="34" charset="0"/>
                        </a:rPr>
                        <a:t>5.3. </a:t>
                      </a:r>
                      <a:r>
                        <a:rPr lang="en-US" sz="1800" dirty="0" err="1">
                          <a:effectLst/>
                          <a:latin typeface="Calibri" panose="020F0502020204030204" pitchFamily="34" charset="0"/>
                          <a:cs typeface="Calibri" panose="020F0502020204030204" pitchFamily="34" charset="0"/>
                        </a:rPr>
                        <a:t>კოვიდ</a:t>
                      </a:r>
                      <a:r>
                        <a:rPr lang="en-US" sz="1800" dirty="0">
                          <a:effectLst/>
                          <a:latin typeface="Calibri" panose="020F0502020204030204" pitchFamily="34" charset="0"/>
                          <a:cs typeface="Calibri" panose="020F0502020204030204" pitchFamily="34" charset="0"/>
                        </a:rPr>
                        <a:t> 19-ზე </a:t>
                      </a:r>
                      <a:r>
                        <a:rPr lang="en-US" sz="1800" dirty="0" err="1">
                          <a:effectLst/>
                          <a:latin typeface="Calibri" panose="020F0502020204030204" pitchFamily="34" charset="0"/>
                          <a:cs typeface="Calibri" panose="020F0502020204030204" pitchFamily="34" charset="0"/>
                        </a:rPr>
                        <a:t>რეაგირებისთვის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ჰოსპიტალური</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სექტორის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მზაობის</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უზრუნველსაყოფად</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საკანონმდებლო</a:t>
                      </a:r>
                      <a:r>
                        <a:rPr lang="en-US" sz="1800" dirty="0">
                          <a:effectLst/>
                          <a:latin typeface="Calibri" panose="020F0502020204030204" pitchFamily="34" charset="0"/>
                          <a:cs typeface="Calibri" panose="020F0502020204030204" pitchFamily="34" charset="0"/>
                        </a:rPr>
                        <a:t> </a:t>
                      </a:r>
                      <a:r>
                        <a:rPr lang="en-US" sz="1800" dirty="0" err="1">
                          <a:effectLst/>
                          <a:latin typeface="Calibri" panose="020F0502020204030204" pitchFamily="34" charset="0"/>
                          <a:cs typeface="Calibri" panose="020F0502020204030204" pitchFamily="34" charset="0"/>
                        </a:rPr>
                        <a:t>მხარდაჭერა</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6302" marR="36302" marT="0" marB="0"/>
                </a:tc>
                <a:extLst>
                  <a:ext uri="{0D108BD9-81ED-4DB2-BD59-A6C34878D82A}">
                    <a16:rowId xmlns:a16="http://schemas.microsoft.com/office/drawing/2014/main" val="620870178"/>
                  </a:ext>
                </a:extLst>
              </a:tr>
            </a:tbl>
          </a:graphicData>
        </a:graphic>
      </p:graphicFrame>
      <p:sp>
        <p:nvSpPr>
          <p:cNvPr id="5" name="Oval 4"/>
          <p:cNvSpPr/>
          <p:nvPr/>
        </p:nvSpPr>
        <p:spPr>
          <a:xfrm>
            <a:off x="742835" y="289954"/>
            <a:ext cx="799894" cy="79989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C000"/>
                </a:solidFill>
              </a:rPr>
              <a:t>5</a:t>
            </a:r>
          </a:p>
        </p:txBody>
      </p:sp>
      <p:sp>
        <p:nvSpPr>
          <p:cNvPr id="7" name="Rectangle 6"/>
          <p:cNvSpPr/>
          <p:nvPr/>
        </p:nvSpPr>
        <p:spPr>
          <a:xfrm>
            <a:off x="11210784" y="0"/>
            <a:ext cx="943562" cy="1626352"/>
          </a:xfrm>
          <a:prstGeom prst="rect">
            <a:avLst/>
          </a:prstGeom>
          <a:blipFill>
            <a:blip r:embed="rId2" cstate="print">
              <a:extLst>
                <a:ext uri="{28A0092B-C50C-407E-A947-70E740481C1C}">
                  <a14:useLocalDpi xmlns:a14="http://schemas.microsoft.com/office/drawing/2010/main" val="0"/>
                </a:ext>
              </a:extLst>
            </a:blip>
            <a:srcRect/>
            <a:stretch>
              <a:fillRect l="-63000" r="-6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TextBox 10"/>
          <p:cNvSpPr txBox="1"/>
          <p:nvPr/>
        </p:nvSpPr>
        <p:spPr>
          <a:xfrm>
            <a:off x="7291595" y="1367070"/>
            <a:ext cx="3425938" cy="461665"/>
          </a:xfrm>
          <a:prstGeom prst="rect">
            <a:avLst/>
          </a:prstGeom>
          <a:noFill/>
        </p:spPr>
        <p:txBody>
          <a:bodyPr wrap="none" rtlCol="0">
            <a:spAutoFit/>
          </a:bodyPr>
          <a:lstStyle/>
          <a:p>
            <a:r>
              <a:rPr lang="ka-GE" sz="2400" b="1" dirty="0">
                <a:solidFill>
                  <a:schemeClr val="accent1">
                    <a:lumMod val="75000"/>
                  </a:schemeClr>
                </a:solidFill>
              </a:rPr>
              <a:t>მოსალოდნელი</a:t>
            </a:r>
            <a:r>
              <a:rPr lang="ka-GE" sz="2400" b="1" dirty="0">
                <a:solidFill>
                  <a:srgbClr val="C00000"/>
                </a:solidFill>
              </a:rPr>
              <a:t> </a:t>
            </a:r>
            <a:r>
              <a:rPr lang="ka-GE" sz="2400" b="1" dirty="0">
                <a:solidFill>
                  <a:schemeClr val="accent1">
                    <a:lumMod val="75000"/>
                  </a:schemeClr>
                </a:solidFill>
              </a:rPr>
              <a:t>შედეგი</a:t>
            </a:r>
            <a:endParaRPr lang="en-US" sz="2400" b="1" dirty="0">
              <a:solidFill>
                <a:schemeClr val="accent1">
                  <a:lumMod val="75000"/>
                </a:schemeClr>
              </a:solidFill>
            </a:endParaRPr>
          </a:p>
        </p:txBody>
      </p:sp>
      <p:sp>
        <p:nvSpPr>
          <p:cNvPr id="12" name="Google Shape;3986;p49"/>
          <p:cNvSpPr/>
          <p:nvPr/>
        </p:nvSpPr>
        <p:spPr>
          <a:xfrm>
            <a:off x="6488785" y="1272635"/>
            <a:ext cx="634561" cy="633942"/>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rgbClr val="4E3F60"/>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graphicFrame>
        <p:nvGraphicFramePr>
          <p:cNvPr id="26" name="Diagram 25"/>
          <p:cNvGraphicFramePr/>
          <p:nvPr>
            <p:extLst>
              <p:ext uri="{D42A27DB-BD31-4B8C-83A1-F6EECF244321}">
                <p14:modId xmlns:p14="http://schemas.microsoft.com/office/powerpoint/2010/main" val="2061099281"/>
              </p:ext>
            </p:extLst>
          </p:nvPr>
        </p:nvGraphicFramePr>
        <p:xfrm>
          <a:off x="6488785" y="1906577"/>
          <a:ext cx="550632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67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133" y="224163"/>
            <a:ext cx="8911687" cy="1280890"/>
          </a:xfrm>
        </p:spPr>
        <p:txBody>
          <a:bodyPr>
            <a:normAutofit/>
          </a:bodyPr>
          <a:lstStyle/>
          <a:p>
            <a:r>
              <a:rPr lang="ka-GE" sz="3200" b="1" dirty="0">
                <a:solidFill>
                  <a:schemeClr val="accent4">
                    <a:lumMod val="50000"/>
                  </a:schemeClr>
                </a:solidFill>
              </a:rPr>
              <a:t>ადამიანური რესურსის მობილიზება</a:t>
            </a:r>
            <a:r>
              <a:rPr lang="en-US" sz="3200" b="1" dirty="0">
                <a:solidFill>
                  <a:schemeClr val="accent4">
                    <a:lumMod val="50000"/>
                  </a:schemeClr>
                </a:solidFill>
              </a:rPr>
              <a:t> </a:t>
            </a:r>
            <a:r>
              <a:rPr lang="ka-GE" sz="3200" b="1" dirty="0">
                <a:solidFill>
                  <a:schemeClr val="accent4">
                    <a:lumMod val="50000"/>
                  </a:schemeClr>
                </a:solidFill>
              </a:rPr>
              <a:t>და მომზადება კოვიდზე რეაგირებისთვის</a:t>
            </a:r>
            <a:endParaRPr lang="en-US" sz="3200" b="1" dirty="0">
              <a:solidFill>
                <a:schemeClr val="accent4">
                  <a:lumMod val="50000"/>
                </a:schemeClr>
              </a:solidFill>
            </a:endParaRPr>
          </a:p>
        </p:txBody>
      </p:sp>
      <p:sp>
        <p:nvSpPr>
          <p:cNvPr id="4" name="Oval 3"/>
          <p:cNvSpPr/>
          <p:nvPr/>
        </p:nvSpPr>
        <p:spPr>
          <a:xfrm>
            <a:off x="742835" y="224163"/>
            <a:ext cx="799894" cy="799894"/>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5">
                    <a:lumMod val="40000"/>
                    <a:lumOff val="60000"/>
                  </a:schemeClr>
                </a:solidFill>
              </a:rPr>
              <a:t>6</a:t>
            </a:r>
          </a:p>
        </p:txBody>
      </p:sp>
      <p:grpSp>
        <p:nvGrpSpPr>
          <p:cNvPr id="39" name="Group 38"/>
          <p:cNvGrpSpPr/>
          <p:nvPr/>
        </p:nvGrpSpPr>
        <p:grpSpPr>
          <a:xfrm>
            <a:off x="221610" y="1674936"/>
            <a:ext cx="5685211" cy="1414571"/>
            <a:chOff x="481667" y="1718001"/>
            <a:chExt cx="5733938" cy="1414571"/>
          </a:xfrm>
        </p:grpSpPr>
        <p:sp>
          <p:nvSpPr>
            <p:cNvPr id="10" name="Freeform 9"/>
            <p:cNvSpPr/>
            <p:nvPr/>
          </p:nvSpPr>
          <p:spPr>
            <a:xfrm>
              <a:off x="481667" y="1718001"/>
              <a:ext cx="5320696" cy="465773"/>
            </a:xfrm>
            <a:custGeom>
              <a:avLst/>
              <a:gdLst>
                <a:gd name="connsiteX0" fmla="*/ 0 w 4462338"/>
                <a:gd name="connsiteY0" fmla="*/ 0 h 405667"/>
                <a:gd name="connsiteX1" fmla="*/ 4462338 w 4462338"/>
                <a:gd name="connsiteY1" fmla="*/ 0 h 405667"/>
                <a:gd name="connsiteX2" fmla="*/ 4462338 w 4462338"/>
                <a:gd name="connsiteY2" fmla="*/ 405667 h 405667"/>
                <a:gd name="connsiteX3" fmla="*/ 0 w 4462338"/>
                <a:gd name="connsiteY3" fmla="*/ 405667 h 405667"/>
                <a:gd name="connsiteX4" fmla="*/ 0 w 4462338"/>
                <a:gd name="connsiteY4" fmla="*/ 0 h 40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338" h="405667">
                  <a:moveTo>
                    <a:pt x="0" y="0"/>
                  </a:moveTo>
                  <a:lnTo>
                    <a:pt x="4462338" y="0"/>
                  </a:lnTo>
                  <a:lnTo>
                    <a:pt x="4462338" y="405667"/>
                  </a:lnTo>
                  <a:lnTo>
                    <a:pt x="0" y="4056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endParaRPr lang="en-US" kern="1200">
                <a:latin typeface="Calibri" panose="020F0502020204030204" pitchFamily="34" charset="0"/>
                <a:cs typeface="Calibri" panose="020F0502020204030204" pitchFamily="34" charset="0"/>
              </a:endParaRPr>
            </a:p>
          </p:txBody>
        </p:sp>
        <p:sp>
          <p:nvSpPr>
            <p:cNvPr id="11" name="Chevron 10"/>
            <p:cNvSpPr/>
            <p:nvPr/>
          </p:nvSpPr>
          <p:spPr>
            <a:xfrm>
              <a:off x="481667" y="2183774"/>
              <a:ext cx="1245043" cy="948798"/>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2" name="Chevron 11"/>
            <p:cNvSpPr/>
            <p:nvPr/>
          </p:nvSpPr>
          <p:spPr>
            <a:xfrm>
              <a:off x="1229521" y="2183774"/>
              <a:ext cx="1245043" cy="948798"/>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3" name="Chevron 12"/>
            <p:cNvSpPr/>
            <p:nvPr/>
          </p:nvSpPr>
          <p:spPr>
            <a:xfrm>
              <a:off x="1977965" y="2183774"/>
              <a:ext cx="1245043" cy="948798"/>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Chevron 13"/>
            <p:cNvSpPr/>
            <p:nvPr/>
          </p:nvSpPr>
          <p:spPr>
            <a:xfrm>
              <a:off x="2725818" y="2183774"/>
              <a:ext cx="1245043" cy="948798"/>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Chevron 14"/>
            <p:cNvSpPr/>
            <p:nvPr/>
          </p:nvSpPr>
          <p:spPr>
            <a:xfrm>
              <a:off x="3474264" y="2183774"/>
              <a:ext cx="1245043" cy="948798"/>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6" name="Chevron 15"/>
            <p:cNvSpPr/>
            <p:nvPr/>
          </p:nvSpPr>
          <p:spPr>
            <a:xfrm>
              <a:off x="4222117" y="2183774"/>
              <a:ext cx="1245043" cy="948798"/>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Chevron 16"/>
            <p:cNvSpPr/>
            <p:nvPr/>
          </p:nvSpPr>
          <p:spPr>
            <a:xfrm>
              <a:off x="4970562" y="2183774"/>
              <a:ext cx="1245043" cy="948798"/>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8" name="Freeform 17"/>
            <p:cNvSpPr/>
            <p:nvPr/>
          </p:nvSpPr>
          <p:spPr>
            <a:xfrm>
              <a:off x="481667" y="2278654"/>
              <a:ext cx="5389866" cy="759038"/>
            </a:xfrm>
            <a:custGeom>
              <a:avLst/>
              <a:gdLst>
                <a:gd name="connsiteX0" fmla="*/ 0 w 4520349"/>
                <a:gd name="connsiteY0" fmla="*/ 0 h 661087"/>
                <a:gd name="connsiteX1" fmla="*/ 4520349 w 4520349"/>
                <a:gd name="connsiteY1" fmla="*/ 0 h 661087"/>
                <a:gd name="connsiteX2" fmla="*/ 4520349 w 4520349"/>
                <a:gd name="connsiteY2" fmla="*/ 661087 h 661087"/>
                <a:gd name="connsiteX3" fmla="*/ 0 w 4520349"/>
                <a:gd name="connsiteY3" fmla="*/ 661087 h 661087"/>
                <a:gd name="connsiteX4" fmla="*/ 0 w 4520349"/>
                <a:gd name="connsiteY4" fmla="*/ 0 h 66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0349" h="661087">
                  <a:moveTo>
                    <a:pt x="0" y="0"/>
                  </a:moveTo>
                  <a:lnTo>
                    <a:pt x="4520349" y="0"/>
                  </a:lnTo>
                  <a:lnTo>
                    <a:pt x="4520349" y="661087"/>
                  </a:lnTo>
                  <a:lnTo>
                    <a:pt x="0" y="661087"/>
                  </a:lnTo>
                  <a:lnTo>
                    <a:pt x="0" y="0"/>
                  </a:lnTo>
                  <a:close/>
                </a:path>
              </a:pathLst>
            </a:cu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spcFirstLastPara="0" vert="horz" wrap="square" lIns="86360" tIns="86360" rIns="86360" bIns="86360" numCol="1" spcCol="1270" anchor="ctr" anchorCtr="0">
              <a:noAutofit/>
            </a:bodyPr>
            <a:lstStyle/>
            <a:p>
              <a:pPr defTabSz="1511300">
                <a:lnSpc>
                  <a:spcPct val="90000"/>
                </a:lnSpc>
                <a:spcBef>
                  <a:spcPct val="0"/>
                </a:spcBef>
                <a:spcAft>
                  <a:spcPct val="35000"/>
                </a:spcAft>
              </a:pPr>
              <a:r>
                <a:rPr lang="ka-GE" dirty="0">
                  <a:solidFill>
                    <a:schemeClr val="accent2">
                      <a:lumMod val="50000"/>
                    </a:schemeClr>
                  </a:solidFill>
                  <a:latin typeface="Calibri" panose="020F0502020204030204" pitchFamily="34" charset="0"/>
                  <a:cs typeface="Calibri" panose="020F0502020204030204" pitchFamily="34" charset="0"/>
                </a:rPr>
                <a:t>6.1. COVID-19-ზე რეაგირებაში ჩართული ჯანდაცვის სპეციალისტებისთვის ტრენინგების უწყვეტი მიწოდება </a:t>
              </a:r>
              <a:endParaRPr lang="nb-NO" dirty="0">
                <a:solidFill>
                  <a:schemeClr val="accent2">
                    <a:lumMod val="50000"/>
                  </a:schemeClr>
                </a:solidFill>
                <a:latin typeface="Calibri" panose="020F0502020204030204" pitchFamily="34" charset="0"/>
                <a:cs typeface="Calibri" panose="020F0502020204030204" pitchFamily="34" charset="0"/>
              </a:endParaRPr>
            </a:p>
          </p:txBody>
        </p:sp>
      </p:grpSp>
      <p:sp>
        <p:nvSpPr>
          <p:cNvPr id="19" name="Freeform 18"/>
          <p:cNvSpPr/>
          <p:nvPr/>
        </p:nvSpPr>
        <p:spPr>
          <a:xfrm>
            <a:off x="377492" y="2997623"/>
            <a:ext cx="5320696" cy="465773"/>
          </a:xfrm>
          <a:custGeom>
            <a:avLst/>
            <a:gdLst>
              <a:gd name="connsiteX0" fmla="*/ 0 w 4462338"/>
              <a:gd name="connsiteY0" fmla="*/ 0 h 405667"/>
              <a:gd name="connsiteX1" fmla="*/ 4462338 w 4462338"/>
              <a:gd name="connsiteY1" fmla="*/ 0 h 405667"/>
              <a:gd name="connsiteX2" fmla="*/ 4462338 w 4462338"/>
              <a:gd name="connsiteY2" fmla="*/ 405667 h 405667"/>
              <a:gd name="connsiteX3" fmla="*/ 0 w 4462338"/>
              <a:gd name="connsiteY3" fmla="*/ 405667 h 405667"/>
              <a:gd name="connsiteX4" fmla="*/ 0 w 4462338"/>
              <a:gd name="connsiteY4" fmla="*/ 0 h 40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338" h="405667">
                <a:moveTo>
                  <a:pt x="0" y="0"/>
                </a:moveTo>
                <a:lnTo>
                  <a:pt x="4462338" y="0"/>
                </a:lnTo>
                <a:lnTo>
                  <a:pt x="4462338" y="405667"/>
                </a:lnTo>
                <a:lnTo>
                  <a:pt x="0" y="4056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endParaRPr lang="en-US" sz="1800" kern="1200"/>
          </a:p>
        </p:txBody>
      </p:sp>
      <p:grpSp>
        <p:nvGrpSpPr>
          <p:cNvPr id="38" name="Group 37"/>
          <p:cNvGrpSpPr/>
          <p:nvPr/>
        </p:nvGrpSpPr>
        <p:grpSpPr>
          <a:xfrm>
            <a:off x="165510" y="5841813"/>
            <a:ext cx="5733938" cy="948798"/>
            <a:chOff x="481667" y="4813311"/>
            <a:chExt cx="5733938" cy="948798"/>
          </a:xfrm>
        </p:grpSpPr>
        <p:sp>
          <p:nvSpPr>
            <p:cNvPr id="20" name="Chevron 19"/>
            <p:cNvSpPr/>
            <p:nvPr/>
          </p:nvSpPr>
          <p:spPr>
            <a:xfrm>
              <a:off x="481667" y="4813311"/>
              <a:ext cx="1245043" cy="948798"/>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Chevron 20"/>
            <p:cNvSpPr/>
            <p:nvPr/>
          </p:nvSpPr>
          <p:spPr>
            <a:xfrm>
              <a:off x="1229521" y="4813311"/>
              <a:ext cx="1245043" cy="948798"/>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2" name="Chevron 21"/>
            <p:cNvSpPr/>
            <p:nvPr/>
          </p:nvSpPr>
          <p:spPr>
            <a:xfrm>
              <a:off x="1977965" y="4813311"/>
              <a:ext cx="1245043" cy="948798"/>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Chevron 22"/>
            <p:cNvSpPr/>
            <p:nvPr/>
          </p:nvSpPr>
          <p:spPr>
            <a:xfrm>
              <a:off x="2725818" y="4813311"/>
              <a:ext cx="1245043" cy="948798"/>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4" name="Chevron 23"/>
            <p:cNvSpPr/>
            <p:nvPr/>
          </p:nvSpPr>
          <p:spPr>
            <a:xfrm>
              <a:off x="3474264" y="4813311"/>
              <a:ext cx="1245043" cy="948798"/>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5" name="Chevron 24"/>
            <p:cNvSpPr/>
            <p:nvPr/>
          </p:nvSpPr>
          <p:spPr>
            <a:xfrm>
              <a:off x="4222117" y="4813311"/>
              <a:ext cx="1245043" cy="948798"/>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6" name="Chevron 25"/>
            <p:cNvSpPr/>
            <p:nvPr/>
          </p:nvSpPr>
          <p:spPr>
            <a:xfrm>
              <a:off x="4970562" y="4813311"/>
              <a:ext cx="1245043" cy="948798"/>
            </a:xfrm>
            <a:prstGeom prst="chevron">
              <a:avLst>
                <a:gd name="adj" fmla="val 706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7" name="Freeform 26"/>
            <p:cNvSpPr/>
            <p:nvPr/>
          </p:nvSpPr>
          <p:spPr>
            <a:xfrm>
              <a:off x="481667" y="4908190"/>
              <a:ext cx="5389866" cy="759038"/>
            </a:xfrm>
            <a:custGeom>
              <a:avLst/>
              <a:gdLst>
                <a:gd name="connsiteX0" fmla="*/ 0 w 4520349"/>
                <a:gd name="connsiteY0" fmla="*/ 0 h 661087"/>
                <a:gd name="connsiteX1" fmla="*/ 4520349 w 4520349"/>
                <a:gd name="connsiteY1" fmla="*/ 0 h 661087"/>
                <a:gd name="connsiteX2" fmla="*/ 4520349 w 4520349"/>
                <a:gd name="connsiteY2" fmla="*/ 661087 h 661087"/>
                <a:gd name="connsiteX3" fmla="*/ 0 w 4520349"/>
                <a:gd name="connsiteY3" fmla="*/ 661087 h 661087"/>
                <a:gd name="connsiteX4" fmla="*/ 0 w 4520349"/>
                <a:gd name="connsiteY4" fmla="*/ 0 h 66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0349" h="661087">
                  <a:moveTo>
                    <a:pt x="0" y="0"/>
                  </a:moveTo>
                  <a:lnTo>
                    <a:pt x="4520349" y="0"/>
                  </a:lnTo>
                  <a:lnTo>
                    <a:pt x="4520349" y="661087"/>
                  </a:lnTo>
                  <a:lnTo>
                    <a:pt x="0" y="661087"/>
                  </a:lnTo>
                  <a:lnTo>
                    <a:pt x="0" y="0"/>
                  </a:lnTo>
                  <a:close/>
                </a:path>
              </a:pathLst>
            </a:cu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spcFirstLastPara="0" vert="horz" wrap="square" lIns="86360" tIns="86360" rIns="86360" bIns="86360" numCol="1" spcCol="1270" anchor="ctr" anchorCtr="0">
              <a:noAutofit/>
            </a:bodyPr>
            <a:lstStyle/>
            <a:p>
              <a:pPr lvl="0" algn="l" defTabSz="1511300">
                <a:lnSpc>
                  <a:spcPct val="90000"/>
                </a:lnSpc>
                <a:spcBef>
                  <a:spcPct val="0"/>
                </a:spcBef>
                <a:spcAft>
                  <a:spcPct val="35000"/>
                </a:spcAft>
              </a:pPr>
              <a:endParaRPr lang="en-US" sz="3400" kern="1200">
                <a:solidFill>
                  <a:schemeClr val="accent1">
                    <a:lumMod val="50000"/>
                  </a:schemeClr>
                </a:solidFill>
                <a:latin typeface="Calibri" panose="020F0502020204030204" pitchFamily="34" charset="0"/>
                <a:cs typeface="Calibri" panose="020F0502020204030204" pitchFamily="34" charset="0"/>
              </a:endParaRPr>
            </a:p>
          </p:txBody>
        </p:sp>
      </p:grpSp>
      <p:sp>
        <p:nvSpPr>
          <p:cNvPr id="28" name="Freeform 27"/>
          <p:cNvSpPr/>
          <p:nvPr/>
        </p:nvSpPr>
        <p:spPr>
          <a:xfrm>
            <a:off x="251864" y="5175749"/>
            <a:ext cx="5320696" cy="465773"/>
          </a:xfrm>
          <a:custGeom>
            <a:avLst/>
            <a:gdLst>
              <a:gd name="connsiteX0" fmla="*/ 0 w 4462338"/>
              <a:gd name="connsiteY0" fmla="*/ 0 h 405667"/>
              <a:gd name="connsiteX1" fmla="*/ 4462338 w 4462338"/>
              <a:gd name="connsiteY1" fmla="*/ 0 h 405667"/>
              <a:gd name="connsiteX2" fmla="*/ 4462338 w 4462338"/>
              <a:gd name="connsiteY2" fmla="*/ 405667 h 405667"/>
              <a:gd name="connsiteX3" fmla="*/ 0 w 4462338"/>
              <a:gd name="connsiteY3" fmla="*/ 405667 h 405667"/>
              <a:gd name="connsiteX4" fmla="*/ 0 w 4462338"/>
              <a:gd name="connsiteY4" fmla="*/ 0 h 405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338" h="405667">
                <a:moveTo>
                  <a:pt x="0" y="0"/>
                </a:moveTo>
                <a:lnTo>
                  <a:pt x="4462338" y="0"/>
                </a:lnTo>
                <a:lnTo>
                  <a:pt x="4462338" y="405667"/>
                </a:lnTo>
                <a:lnTo>
                  <a:pt x="0" y="4056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endParaRPr lang="en-US" sz="1800" kern="1200"/>
          </a:p>
        </p:txBody>
      </p:sp>
      <p:sp>
        <p:nvSpPr>
          <p:cNvPr id="40" name="TextBox 39"/>
          <p:cNvSpPr txBox="1"/>
          <p:nvPr/>
        </p:nvSpPr>
        <p:spPr>
          <a:xfrm>
            <a:off x="451413" y="1629586"/>
            <a:ext cx="2153154" cy="461665"/>
          </a:xfrm>
          <a:prstGeom prst="rect">
            <a:avLst/>
          </a:prstGeom>
          <a:noFill/>
        </p:spPr>
        <p:txBody>
          <a:bodyPr wrap="none" rtlCol="0">
            <a:spAutoFit/>
          </a:bodyPr>
          <a:lstStyle/>
          <a:p>
            <a:r>
              <a:rPr lang="ka-GE" sz="2400" b="1" dirty="0">
                <a:solidFill>
                  <a:schemeClr val="accent3">
                    <a:lumMod val="50000"/>
                  </a:schemeClr>
                </a:solidFill>
              </a:rPr>
              <a:t>ღონისძიებები</a:t>
            </a:r>
            <a:endParaRPr lang="en-US" sz="2400" b="1" dirty="0">
              <a:solidFill>
                <a:schemeClr val="accent3">
                  <a:lumMod val="50000"/>
                </a:schemeClr>
              </a:solidFill>
            </a:endParaRPr>
          </a:p>
        </p:txBody>
      </p:sp>
      <p:sp>
        <p:nvSpPr>
          <p:cNvPr id="41" name="TextBox 40"/>
          <p:cNvSpPr txBox="1"/>
          <p:nvPr/>
        </p:nvSpPr>
        <p:spPr>
          <a:xfrm>
            <a:off x="7087650" y="1629586"/>
            <a:ext cx="3425938" cy="461665"/>
          </a:xfrm>
          <a:prstGeom prst="rect">
            <a:avLst/>
          </a:prstGeom>
          <a:noFill/>
        </p:spPr>
        <p:txBody>
          <a:bodyPr wrap="none" rtlCol="0">
            <a:spAutoFit/>
          </a:bodyPr>
          <a:lstStyle/>
          <a:p>
            <a:r>
              <a:rPr lang="ka-GE" sz="2400" b="1" dirty="0">
                <a:solidFill>
                  <a:schemeClr val="accent3">
                    <a:lumMod val="50000"/>
                  </a:schemeClr>
                </a:solidFill>
              </a:rPr>
              <a:t>მოსალოდნელი შედეგი</a:t>
            </a:r>
            <a:endParaRPr lang="en-US" sz="2400" b="1" dirty="0">
              <a:solidFill>
                <a:schemeClr val="accent3">
                  <a:lumMod val="50000"/>
                </a:schemeClr>
              </a:solidFill>
            </a:endParaRPr>
          </a:p>
        </p:txBody>
      </p:sp>
      <p:sp>
        <p:nvSpPr>
          <p:cNvPr id="42" name="Google Shape;3986;p49"/>
          <p:cNvSpPr/>
          <p:nvPr/>
        </p:nvSpPr>
        <p:spPr>
          <a:xfrm>
            <a:off x="6284840" y="1535151"/>
            <a:ext cx="634561" cy="633942"/>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rgbClr val="4E3F60"/>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Rectangle 42"/>
          <p:cNvSpPr/>
          <p:nvPr/>
        </p:nvSpPr>
        <p:spPr>
          <a:xfrm>
            <a:off x="209787" y="5999743"/>
            <a:ext cx="5350950" cy="646331"/>
          </a:xfrm>
          <a:prstGeom prst="rect">
            <a:avLst/>
          </a:prstGeom>
        </p:spPr>
        <p:txBody>
          <a:bodyPr wrap="square">
            <a:spAutoFit/>
          </a:bodyPr>
          <a:lstStyle/>
          <a:p>
            <a:pPr lvl="0"/>
            <a:r>
              <a:rPr lang="ka-GE" dirty="0">
                <a:solidFill>
                  <a:schemeClr val="accent2">
                    <a:lumMod val="50000"/>
                  </a:schemeClr>
                </a:solidFill>
                <a:latin typeface="Calibri" panose="020F0502020204030204" pitchFamily="34" charset="0"/>
                <a:cs typeface="Calibri" panose="020F0502020204030204" pitchFamily="34" charset="0"/>
              </a:rPr>
              <a:t>6.2. სამედიცინო პერსონალის რეგისტრის განვითარება</a:t>
            </a:r>
            <a:endParaRPr lang="nb-NO" dirty="0">
              <a:solidFill>
                <a:schemeClr val="accent2">
                  <a:lumMod val="50000"/>
                </a:schemeClr>
              </a:solidFill>
              <a:latin typeface="Calibri" panose="020F0502020204030204" pitchFamily="34" charset="0"/>
              <a:cs typeface="Calibri" panose="020F0502020204030204" pitchFamily="34" charset="0"/>
            </a:endParaRPr>
          </a:p>
        </p:txBody>
      </p:sp>
      <p:sp>
        <p:nvSpPr>
          <p:cNvPr id="44" name="TextBox 43"/>
          <p:cNvSpPr txBox="1"/>
          <p:nvPr/>
        </p:nvSpPr>
        <p:spPr>
          <a:xfrm>
            <a:off x="143626" y="3138364"/>
            <a:ext cx="6028962" cy="2693045"/>
          </a:xfrm>
          <a:prstGeom prst="rect">
            <a:avLst/>
          </a:prstGeom>
          <a:noFill/>
        </p:spPr>
        <p:txBody>
          <a:bodyPr wrap="square" rtlCol="0">
            <a:spAutoFit/>
          </a:bodyPr>
          <a:lstStyle/>
          <a:p>
            <a:pPr marL="342900" lvl="0" indent="-342900">
              <a:spcBef>
                <a:spcPts val="600"/>
              </a:spcBef>
              <a:buFont typeface="+mj-lt"/>
              <a:buAutoNum type="alphaLcParenR"/>
            </a:pPr>
            <a:r>
              <a:rPr lang="ka-GE" dirty="0">
                <a:solidFill>
                  <a:schemeClr val="accent2">
                    <a:lumMod val="50000"/>
                  </a:schemeClr>
                </a:solidFill>
                <a:latin typeface="Calibri" panose="020F0502020204030204" pitchFamily="34" charset="0"/>
                <a:cs typeface="Calibri" panose="020F0502020204030204" pitchFamily="34" charset="0"/>
              </a:rPr>
              <a:t>ეპიდზედამხედველობისთვის კადრების მომზადება </a:t>
            </a:r>
          </a:p>
          <a:p>
            <a:pPr marL="342900" lvl="0" indent="-342900">
              <a:spcBef>
                <a:spcPts val="600"/>
              </a:spcBef>
              <a:buFont typeface="+mj-lt"/>
              <a:buAutoNum type="alphaLcParenR"/>
            </a:pPr>
            <a:r>
              <a:rPr lang="ka-GE" i="1" dirty="0">
                <a:solidFill>
                  <a:schemeClr val="accent2">
                    <a:lumMod val="50000"/>
                  </a:schemeClr>
                </a:solidFill>
                <a:latin typeface="Calibri" panose="020F0502020204030204" pitchFamily="34" charset="0"/>
                <a:cs typeface="Calibri" panose="020F0502020204030204" pitchFamily="34" charset="0"/>
              </a:rPr>
              <a:t>ლაბორატორიული საქმიანობის გაძლერება</a:t>
            </a:r>
            <a:endParaRPr lang="nb-NO" i="1" dirty="0">
              <a:solidFill>
                <a:schemeClr val="accent2">
                  <a:lumMod val="50000"/>
                </a:schemeClr>
              </a:solidFill>
              <a:latin typeface="Calibri" panose="020F0502020204030204" pitchFamily="34" charset="0"/>
              <a:cs typeface="Calibri" panose="020F0502020204030204" pitchFamily="34" charset="0"/>
            </a:endParaRPr>
          </a:p>
          <a:p>
            <a:pPr marL="342900" lvl="0" indent="-342900">
              <a:spcBef>
                <a:spcPts val="600"/>
              </a:spcBef>
              <a:buFont typeface="+mj-lt"/>
              <a:buAutoNum type="alphaLcParenR"/>
            </a:pPr>
            <a:r>
              <a:rPr lang="ka-GE" i="1" dirty="0">
                <a:solidFill>
                  <a:schemeClr val="accent2">
                    <a:lumMod val="50000"/>
                  </a:schemeClr>
                </a:solidFill>
                <a:latin typeface="Calibri" panose="020F0502020204030204" pitchFamily="34" charset="0"/>
                <a:cs typeface="Calibri" panose="020F0502020204030204" pitchFamily="34" charset="0"/>
              </a:rPr>
              <a:t>საექთნო მომსახურების გაუმჯობესება</a:t>
            </a:r>
            <a:endParaRPr lang="nb-NO" i="1" dirty="0">
              <a:solidFill>
                <a:schemeClr val="accent2">
                  <a:lumMod val="50000"/>
                </a:schemeClr>
              </a:solidFill>
              <a:latin typeface="Calibri" panose="020F0502020204030204" pitchFamily="34" charset="0"/>
              <a:cs typeface="Calibri" panose="020F0502020204030204" pitchFamily="34" charset="0"/>
            </a:endParaRPr>
          </a:p>
          <a:p>
            <a:pPr marL="342900" lvl="0" indent="-342900">
              <a:spcBef>
                <a:spcPts val="600"/>
              </a:spcBef>
              <a:buFont typeface="+mj-lt"/>
              <a:buAutoNum type="alphaLcParenR"/>
            </a:pPr>
            <a:r>
              <a:rPr lang="ka-GE" i="1" dirty="0">
                <a:solidFill>
                  <a:schemeClr val="accent2">
                    <a:lumMod val="50000"/>
                  </a:schemeClr>
                </a:solidFill>
                <a:latin typeface="Calibri" panose="020F0502020204030204" pitchFamily="34" charset="0"/>
                <a:cs typeface="Calibri" panose="020F0502020204030204" pitchFamily="34" charset="0"/>
              </a:rPr>
              <a:t>ინფექციების პრევენციისა და კონტროლის ტრენინგები</a:t>
            </a:r>
            <a:endParaRPr lang="nb-NO" i="1" dirty="0">
              <a:solidFill>
                <a:schemeClr val="accent2">
                  <a:lumMod val="50000"/>
                </a:schemeClr>
              </a:solidFill>
              <a:latin typeface="Calibri" panose="020F0502020204030204" pitchFamily="34" charset="0"/>
              <a:cs typeface="Calibri" panose="020F0502020204030204" pitchFamily="34" charset="0"/>
            </a:endParaRPr>
          </a:p>
          <a:p>
            <a:pPr marL="342900" lvl="0" indent="-342900">
              <a:spcBef>
                <a:spcPts val="600"/>
              </a:spcBef>
              <a:buFont typeface="+mj-lt"/>
              <a:buAutoNum type="alphaLcParenR"/>
            </a:pPr>
            <a:r>
              <a:rPr lang="ka-GE" i="1" dirty="0">
                <a:solidFill>
                  <a:schemeClr val="accent2">
                    <a:lumMod val="50000"/>
                  </a:schemeClr>
                </a:solidFill>
                <a:latin typeface="Calibri" panose="020F0502020204030204" pitchFamily="34" charset="0"/>
                <a:cs typeface="Calibri" panose="020F0502020204030204" pitchFamily="34" charset="0"/>
              </a:rPr>
              <a:t>იმუნიზაციის პოპულარიზაციის ტრენინგები</a:t>
            </a:r>
            <a:endParaRPr lang="nb-NO" i="1" dirty="0">
              <a:solidFill>
                <a:schemeClr val="accent2">
                  <a:lumMod val="50000"/>
                </a:schemeClr>
              </a:solidFill>
              <a:latin typeface="Calibri" panose="020F0502020204030204" pitchFamily="34" charset="0"/>
              <a:cs typeface="Calibri" panose="020F0502020204030204" pitchFamily="34" charset="0"/>
            </a:endParaRPr>
          </a:p>
          <a:p>
            <a:pPr marL="342900" lvl="0" indent="-342900">
              <a:spcBef>
                <a:spcPts val="600"/>
              </a:spcBef>
              <a:buFont typeface="+mj-lt"/>
              <a:buAutoNum type="alphaLcParenR"/>
            </a:pPr>
            <a:r>
              <a:rPr lang="ka-GE" i="1" dirty="0">
                <a:solidFill>
                  <a:schemeClr val="accent2">
                    <a:lumMod val="50000"/>
                  </a:schemeClr>
                </a:solidFill>
                <a:latin typeface="Calibri" panose="020F0502020204030204" pitchFamily="34" charset="0"/>
                <a:cs typeface="Calibri" panose="020F0502020204030204" pitchFamily="34" charset="0"/>
              </a:rPr>
              <a:t>სოციალური უთანასწორობის აღმოფხვრის ტრენინგები</a:t>
            </a:r>
            <a:endParaRPr lang="nb-NO" i="1" dirty="0">
              <a:solidFill>
                <a:schemeClr val="accent2">
                  <a:lumMod val="50000"/>
                </a:schemeClr>
              </a:solidFill>
              <a:latin typeface="Calibri" panose="020F0502020204030204" pitchFamily="34" charset="0"/>
              <a:cs typeface="Calibri" panose="020F0502020204030204" pitchFamily="34" charset="0"/>
            </a:endParaRPr>
          </a:p>
        </p:txBody>
      </p:sp>
      <p:sp>
        <p:nvSpPr>
          <p:cNvPr id="45" name="Content Placeholder 2">
            <a:extLst>
              <a:ext uri="{FF2B5EF4-FFF2-40B4-BE49-F238E27FC236}">
                <a16:creationId xmlns:a16="http://schemas.microsoft.com/office/drawing/2014/main" id="{C2D29AB3-4DED-482A-9CEB-0FE68CA8ACE7}"/>
              </a:ext>
            </a:extLst>
          </p:cNvPr>
          <p:cNvSpPr txBox="1">
            <a:spLocks/>
          </p:cNvSpPr>
          <p:nvPr/>
        </p:nvSpPr>
        <p:spPr>
          <a:xfrm>
            <a:off x="6075070" y="2350783"/>
            <a:ext cx="6116930" cy="4146300"/>
          </a:xfrm>
          <a:prstGeom prst="rect">
            <a:avLst/>
          </a:prstGeom>
          <a:noFill/>
          <a:ln w="28575">
            <a:solidFill>
              <a:schemeClr val="accent2">
                <a:lumMod val="50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ka-GE" sz="1800" dirty="0">
                <a:solidFill>
                  <a:schemeClr val="accent4">
                    <a:lumMod val="75000"/>
                  </a:schemeClr>
                </a:solidFill>
                <a:latin typeface="Calibri" panose="020F0502020204030204" pitchFamily="34" charset="0"/>
                <a:ea typeface="+mn-lt"/>
                <a:cs typeface="Calibri" panose="020F0502020204030204" pitchFamily="34" charset="0"/>
              </a:rPr>
              <a:t>ეპიდზედამხედველობის მიმართულებით ჩატარებული ტრენინგები</a:t>
            </a:r>
            <a:r>
              <a:rPr lang="en-US" sz="1800" dirty="0">
                <a:solidFill>
                  <a:schemeClr val="accent4">
                    <a:lumMod val="75000"/>
                  </a:schemeClr>
                </a:solidFill>
                <a:latin typeface="Calibri" panose="020F0502020204030204" pitchFamily="34" charset="0"/>
                <a:ea typeface="+mn-lt"/>
                <a:cs typeface="Calibri" panose="020F0502020204030204" pitchFamily="34" charset="0"/>
              </a:rPr>
              <a:t> - </a:t>
            </a:r>
            <a:r>
              <a:rPr lang="en-US" sz="1800" b="1" dirty="0">
                <a:solidFill>
                  <a:schemeClr val="accent1">
                    <a:lumMod val="75000"/>
                  </a:schemeClr>
                </a:solidFill>
                <a:latin typeface="Calibri" panose="020F0502020204030204" pitchFamily="34" charset="0"/>
                <a:ea typeface="+mn-lt"/>
                <a:cs typeface="Calibri" panose="020F0502020204030204" pitchFamily="34" charset="0"/>
              </a:rPr>
              <a:t>&gt;150 </a:t>
            </a:r>
            <a:r>
              <a:rPr lang="ka-GE" sz="1800" b="1" dirty="0">
                <a:solidFill>
                  <a:schemeClr val="accent1">
                    <a:lumMod val="75000"/>
                  </a:schemeClr>
                </a:solidFill>
                <a:latin typeface="Calibri" panose="020F0502020204030204" pitchFamily="34" charset="0"/>
                <a:ea typeface="+mn-lt"/>
                <a:cs typeface="Calibri" panose="020F0502020204030204" pitchFamily="34" charset="0"/>
              </a:rPr>
              <a:t>მსმენელი </a:t>
            </a:r>
            <a:r>
              <a:rPr lang="ka-GE" sz="1800" dirty="0">
                <a:solidFill>
                  <a:schemeClr val="accent4">
                    <a:lumMod val="75000"/>
                  </a:schemeClr>
                </a:solidFill>
                <a:latin typeface="Calibri" panose="020F0502020204030204" pitchFamily="34" charset="0"/>
                <a:ea typeface="+mn-lt"/>
                <a:cs typeface="Calibri" panose="020F0502020204030204" pitchFamily="34" charset="0"/>
              </a:rPr>
              <a:t>(240 – 09.2020)</a:t>
            </a:r>
          </a:p>
          <a:p>
            <a:pPr>
              <a:spcBef>
                <a:spcPts val="600"/>
              </a:spcBef>
              <a:spcAft>
                <a:spcPts val="600"/>
              </a:spcAft>
            </a:pPr>
            <a:r>
              <a:rPr lang="ka-GE" sz="1800" b="1" dirty="0">
                <a:solidFill>
                  <a:schemeClr val="accent1">
                    <a:lumMod val="75000"/>
                  </a:schemeClr>
                </a:solidFill>
                <a:latin typeface="Calibri" panose="020F0502020204030204" pitchFamily="34" charset="0"/>
                <a:ea typeface="+mn-lt"/>
                <a:cs typeface="Calibri" panose="020F0502020204030204" pitchFamily="34" charset="0"/>
              </a:rPr>
              <a:t>50 ლაბორატორიული მედიცინის</a:t>
            </a:r>
            <a:r>
              <a:rPr lang="ka-GE" sz="1800" dirty="0">
                <a:solidFill>
                  <a:schemeClr val="accent4">
                    <a:lumMod val="75000"/>
                  </a:schemeClr>
                </a:solidFill>
                <a:latin typeface="Calibri" panose="020F0502020204030204" pitchFamily="34" charset="0"/>
                <a:ea typeface="+mn-lt"/>
                <a:cs typeface="Calibri" panose="020F0502020204030204" pitchFamily="34" charset="0"/>
              </a:rPr>
              <a:t>, ბიოსამედიცინო ინჟინერიისა და ბიოუსაფრთხოების მიმართულებით ჩატარებული ტრენინგები </a:t>
            </a:r>
          </a:p>
          <a:p>
            <a:pPr>
              <a:spcBef>
                <a:spcPts val="600"/>
              </a:spcBef>
              <a:spcAft>
                <a:spcPts val="600"/>
              </a:spcAft>
            </a:pPr>
            <a:r>
              <a:rPr lang="en-US" sz="1800" b="1" dirty="0">
                <a:solidFill>
                  <a:schemeClr val="accent1">
                    <a:lumMod val="75000"/>
                  </a:schemeClr>
                </a:solidFill>
                <a:latin typeface="Calibri" panose="020F0502020204030204" pitchFamily="34" charset="0"/>
                <a:cs typeface="Calibri" panose="020F0502020204030204" pitchFamily="34" charset="0"/>
              </a:rPr>
              <a:t>2 000 </a:t>
            </a:r>
            <a:r>
              <a:rPr lang="en-US" sz="1800" b="1" dirty="0" err="1">
                <a:solidFill>
                  <a:schemeClr val="accent1">
                    <a:lumMod val="75000"/>
                  </a:schemeClr>
                </a:solidFill>
                <a:latin typeface="Calibri" panose="020F0502020204030204" pitchFamily="34" charset="0"/>
                <a:cs typeface="Calibri" panose="020F0502020204030204" pitchFamily="34" charset="0"/>
              </a:rPr>
              <a:t>პჯდ</a:t>
            </a:r>
            <a:r>
              <a:rPr lang="en-US" sz="1800" b="1" dirty="0">
                <a:solidFill>
                  <a:schemeClr val="accent1">
                    <a:lumMod val="75000"/>
                  </a:schemeClr>
                </a:solidFill>
                <a:latin typeface="Calibri" panose="020F0502020204030204" pitchFamily="34" charset="0"/>
                <a:cs typeface="Calibri" panose="020F0502020204030204" pitchFamily="34" charset="0"/>
              </a:rPr>
              <a:t> </a:t>
            </a:r>
            <a:r>
              <a:rPr lang="en-US" sz="1800" b="1" dirty="0" err="1">
                <a:solidFill>
                  <a:schemeClr val="accent1">
                    <a:lumMod val="75000"/>
                  </a:schemeClr>
                </a:solidFill>
                <a:latin typeface="Calibri" panose="020F0502020204030204" pitchFamily="34" charset="0"/>
                <a:cs typeface="Calibri" panose="020F0502020204030204" pitchFamily="34" charset="0"/>
              </a:rPr>
              <a:t>ექიმი</a:t>
            </a:r>
            <a:r>
              <a:rPr lang="ka-GE" sz="1800" b="1" dirty="0">
                <a:solidFill>
                  <a:schemeClr val="accent1">
                    <a:lumMod val="75000"/>
                  </a:schemeClr>
                </a:solidFill>
                <a:latin typeface="Calibri" panose="020F0502020204030204" pitchFamily="34" charset="0"/>
                <a:cs typeface="Calibri" panose="020F0502020204030204" pitchFamily="34" charset="0"/>
              </a:rPr>
              <a:t>სთვის/</a:t>
            </a:r>
            <a:r>
              <a:rPr lang="en-US" sz="1800" b="1" dirty="0" err="1">
                <a:solidFill>
                  <a:schemeClr val="accent1">
                    <a:lumMod val="75000"/>
                  </a:schemeClr>
                </a:solidFill>
                <a:latin typeface="Calibri" panose="020F0502020204030204" pitchFamily="34" charset="0"/>
                <a:cs typeface="Calibri" panose="020F0502020204030204" pitchFamily="34" charset="0"/>
              </a:rPr>
              <a:t>ექთანი</a:t>
            </a:r>
            <a:r>
              <a:rPr lang="ka-GE" sz="1800" b="1" dirty="0">
                <a:solidFill>
                  <a:schemeClr val="accent1">
                    <a:lumMod val="75000"/>
                  </a:schemeClr>
                </a:solidFill>
                <a:latin typeface="Calibri" panose="020F0502020204030204" pitchFamily="34" charset="0"/>
                <a:cs typeface="Calibri" panose="020F0502020204030204" pitchFamily="34" charset="0"/>
              </a:rPr>
              <a:t>სთვის </a:t>
            </a:r>
            <a:r>
              <a:rPr lang="ka-GE" sz="1800" dirty="0">
                <a:solidFill>
                  <a:schemeClr val="accent4">
                    <a:lumMod val="75000"/>
                  </a:schemeClr>
                </a:solidFill>
                <a:latin typeface="Calibri" panose="020F0502020204030204" pitchFamily="34" charset="0"/>
                <a:cs typeface="Calibri" panose="020F0502020204030204" pitchFamily="34" charset="0"/>
              </a:rPr>
              <a:t>ჩატარებული</a:t>
            </a:r>
            <a:r>
              <a:rPr lang="en-US" sz="1800" dirty="0">
                <a:solidFill>
                  <a:schemeClr val="accent4">
                    <a:lumMod val="75000"/>
                  </a:schemeClr>
                </a:solidFill>
                <a:latin typeface="Calibri" panose="020F0502020204030204" pitchFamily="34" charset="0"/>
                <a:cs typeface="Calibri" panose="020F0502020204030204" pitchFamily="34" charset="0"/>
              </a:rPr>
              <a:t> </a:t>
            </a:r>
            <a:r>
              <a:rPr lang="en-US" sz="1800" dirty="0" err="1">
                <a:solidFill>
                  <a:schemeClr val="accent4">
                    <a:lumMod val="75000"/>
                  </a:schemeClr>
                </a:solidFill>
                <a:latin typeface="Calibri" panose="020F0502020204030204" pitchFamily="34" charset="0"/>
                <a:cs typeface="Calibri" panose="020F0502020204030204" pitchFamily="34" charset="0"/>
              </a:rPr>
              <a:t>ტრენინგ</a:t>
            </a:r>
            <a:r>
              <a:rPr lang="ka-GE" sz="1800" dirty="0">
                <a:solidFill>
                  <a:schemeClr val="accent4">
                    <a:lumMod val="75000"/>
                  </a:schemeClr>
                </a:solidFill>
                <a:latin typeface="Calibri" panose="020F0502020204030204" pitchFamily="34" charset="0"/>
                <a:cs typeface="Calibri" panose="020F0502020204030204" pitchFamily="34" charset="0"/>
              </a:rPr>
              <a:t>ები</a:t>
            </a:r>
            <a:r>
              <a:rPr lang="en-US" sz="1800" dirty="0">
                <a:solidFill>
                  <a:schemeClr val="accent4">
                    <a:lumMod val="75000"/>
                  </a:schemeClr>
                </a:solidFill>
                <a:latin typeface="Calibri" panose="020F0502020204030204" pitchFamily="34" charset="0"/>
                <a:cs typeface="Calibri" panose="020F0502020204030204" pitchFamily="34" charset="0"/>
              </a:rPr>
              <a:t> COVID-</a:t>
            </a:r>
            <a:r>
              <a:rPr lang="en-US" sz="1800" dirty="0" err="1">
                <a:solidFill>
                  <a:schemeClr val="accent4">
                    <a:lumMod val="75000"/>
                  </a:schemeClr>
                </a:solidFill>
                <a:latin typeface="Calibri" panose="020F0502020204030204" pitchFamily="34" charset="0"/>
                <a:cs typeface="Calibri" panose="020F0502020204030204" pitchFamily="34" charset="0"/>
              </a:rPr>
              <a:t>ის</a:t>
            </a:r>
            <a:r>
              <a:rPr lang="en-US" sz="1800" dirty="0">
                <a:solidFill>
                  <a:schemeClr val="accent4">
                    <a:lumMod val="75000"/>
                  </a:schemeClr>
                </a:solidFill>
                <a:latin typeface="Calibri" panose="020F0502020204030204" pitchFamily="34" charset="0"/>
                <a:cs typeface="Calibri" panose="020F0502020204030204" pitchFamily="34" charset="0"/>
              </a:rPr>
              <a:t> </a:t>
            </a:r>
            <a:r>
              <a:rPr lang="en-US" sz="1800" dirty="0" err="1">
                <a:solidFill>
                  <a:schemeClr val="accent4">
                    <a:lumMod val="75000"/>
                  </a:schemeClr>
                </a:solidFill>
                <a:latin typeface="Calibri" panose="020F0502020204030204" pitchFamily="34" charset="0"/>
                <a:cs typeface="Calibri" panose="020F0502020204030204" pitchFamily="34" charset="0"/>
              </a:rPr>
              <a:t>მართვის</a:t>
            </a:r>
            <a:r>
              <a:rPr lang="en-US" sz="1800" dirty="0">
                <a:solidFill>
                  <a:schemeClr val="accent4">
                    <a:lumMod val="75000"/>
                  </a:schemeClr>
                </a:solidFill>
                <a:latin typeface="Calibri" panose="020F0502020204030204" pitchFamily="34" charset="0"/>
                <a:cs typeface="Calibri" panose="020F0502020204030204" pitchFamily="34" charset="0"/>
              </a:rPr>
              <a:t> </a:t>
            </a:r>
            <a:r>
              <a:rPr lang="en-US" sz="1800" dirty="0" err="1">
                <a:solidFill>
                  <a:schemeClr val="accent4">
                    <a:lumMod val="75000"/>
                  </a:schemeClr>
                </a:solidFill>
                <a:latin typeface="Calibri" panose="020F0502020204030204" pitchFamily="34" charset="0"/>
                <a:cs typeface="Calibri" panose="020F0502020204030204" pitchFamily="34" charset="0"/>
              </a:rPr>
              <a:t>საკითხებში</a:t>
            </a:r>
            <a:r>
              <a:rPr lang="en-US" sz="1800" dirty="0">
                <a:solidFill>
                  <a:schemeClr val="accent4">
                    <a:lumMod val="75000"/>
                  </a:schemeClr>
                </a:solidFill>
                <a:latin typeface="Calibri" panose="020F0502020204030204" pitchFamily="34" charset="0"/>
                <a:cs typeface="Calibri" panose="020F0502020204030204" pitchFamily="34" charset="0"/>
              </a:rPr>
              <a:t> </a:t>
            </a:r>
            <a:endParaRPr lang="ka-GE" sz="1800" dirty="0">
              <a:solidFill>
                <a:schemeClr val="accent4">
                  <a:lumMod val="75000"/>
                </a:schemeClr>
              </a:solidFill>
              <a:latin typeface="Calibri" panose="020F0502020204030204" pitchFamily="34" charset="0"/>
              <a:cs typeface="Calibri" panose="020F0502020204030204" pitchFamily="34" charset="0"/>
            </a:endParaRPr>
          </a:p>
          <a:p>
            <a:pPr>
              <a:spcBef>
                <a:spcPts val="600"/>
              </a:spcBef>
              <a:spcAft>
                <a:spcPts val="600"/>
              </a:spcAft>
            </a:pPr>
            <a:r>
              <a:rPr lang="en-US" sz="1800" b="1" dirty="0">
                <a:solidFill>
                  <a:schemeClr val="accent1">
                    <a:lumMod val="75000"/>
                  </a:schemeClr>
                </a:solidFill>
                <a:latin typeface="Calibri" panose="020F0502020204030204" pitchFamily="34" charset="0"/>
                <a:cs typeface="Calibri" panose="020F0502020204030204" pitchFamily="34" charset="0"/>
              </a:rPr>
              <a:t>4 000 </a:t>
            </a:r>
            <a:r>
              <a:rPr lang="en-US" sz="1800" b="1" dirty="0" err="1">
                <a:solidFill>
                  <a:schemeClr val="accent1">
                    <a:lumMod val="75000"/>
                  </a:schemeClr>
                </a:solidFill>
                <a:latin typeface="Calibri" panose="020F0502020204030204" pitchFamily="34" charset="0"/>
                <a:cs typeface="Calibri" panose="020F0502020204030204" pitchFamily="34" charset="0"/>
              </a:rPr>
              <a:t>სამედიცინო</a:t>
            </a:r>
            <a:r>
              <a:rPr lang="en-US" sz="1800" b="1" dirty="0">
                <a:solidFill>
                  <a:schemeClr val="accent1">
                    <a:lumMod val="75000"/>
                  </a:schemeClr>
                </a:solidFill>
                <a:latin typeface="Calibri" panose="020F0502020204030204" pitchFamily="34" charset="0"/>
                <a:cs typeface="Calibri" panose="020F0502020204030204" pitchFamily="34" charset="0"/>
              </a:rPr>
              <a:t> </a:t>
            </a:r>
            <a:r>
              <a:rPr lang="en-US" sz="1800" b="1" dirty="0" err="1">
                <a:solidFill>
                  <a:schemeClr val="accent1">
                    <a:lumMod val="75000"/>
                  </a:schemeClr>
                </a:solidFill>
                <a:latin typeface="Calibri" panose="020F0502020204030204" pitchFamily="34" charset="0"/>
                <a:cs typeface="Calibri" panose="020F0502020204030204" pitchFamily="34" charset="0"/>
              </a:rPr>
              <a:t>პერსონალი</a:t>
            </a:r>
            <a:r>
              <a:rPr lang="ka-GE" sz="1800" dirty="0">
                <a:solidFill>
                  <a:schemeClr val="accent4">
                    <a:lumMod val="75000"/>
                  </a:schemeClr>
                </a:solidFill>
                <a:latin typeface="Calibri" panose="020F0502020204030204" pitchFamily="34" charset="0"/>
                <a:cs typeface="Calibri" panose="020F0502020204030204" pitchFamily="34" charset="0"/>
              </a:rPr>
              <a:t>ს</a:t>
            </a:r>
            <a:r>
              <a:rPr lang="en-US" sz="1800" dirty="0">
                <a:solidFill>
                  <a:schemeClr val="accent4">
                    <a:lumMod val="75000"/>
                  </a:schemeClr>
                </a:solidFill>
                <a:latin typeface="Calibri" panose="020F0502020204030204" pitchFamily="34" charset="0"/>
                <a:cs typeface="Calibri" panose="020F0502020204030204" pitchFamily="34" charset="0"/>
              </a:rPr>
              <a:t> </a:t>
            </a:r>
            <a:r>
              <a:rPr lang="ka-GE" sz="1800" dirty="0">
                <a:solidFill>
                  <a:schemeClr val="accent4">
                    <a:lumMod val="75000"/>
                  </a:schemeClr>
                </a:solidFill>
                <a:latin typeface="Calibri" panose="020F0502020204030204" pitchFamily="34" charset="0"/>
                <a:cs typeface="Calibri" panose="020F0502020204030204" pitchFamily="34" charset="0"/>
              </a:rPr>
              <a:t>გადამზადება</a:t>
            </a:r>
            <a:r>
              <a:rPr lang="en-US" sz="1800" dirty="0">
                <a:solidFill>
                  <a:schemeClr val="accent4">
                    <a:lumMod val="75000"/>
                  </a:schemeClr>
                </a:solidFill>
                <a:latin typeface="Calibri" panose="020F0502020204030204" pitchFamily="34" charset="0"/>
                <a:cs typeface="Calibri" panose="020F0502020204030204" pitchFamily="34" charset="0"/>
              </a:rPr>
              <a:t> </a:t>
            </a:r>
            <a:r>
              <a:rPr lang="en-US" sz="1800" dirty="0" err="1">
                <a:solidFill>
                  <a:schemeClr val="accent4">
                    <a:lumMod val="75000"/>
                  </a:schemeClr>
                </a:solidFill>
                <a:latin typeface="Calibri" panose="020F0502020204030204" pitchFamily="34" charset="0"/>
                <a:cs typeface="Calibri" panose="020F0502020204030204" pitchFamily="34" charset="0"/>
              </a:rPr>
              <a:t>ინფექციის</a:t>
            </a:r>
            <a:r>
              <a:rPr lang="en-US" sz="1800" dirty="0">
                <a:solidFill>
                  <a:schemeClr val="accent4">
                    <a:lumMod val="75000"/>
                  </a:schemeClr>
                </a:solidFill>
                <a:latin typeface="Calibri" panose="020F0502020204030204" pitchFamily="34" charset="0"/>
                <a:cs typeface="Calibri" panose="020F0502020204030204" pitchFamily="34" charset="0"/>
              </a:rPr>
              <a:t> </a:t>
            </a:r>
            <a:r>
              <a:rPr lang="en-US" sz="1800" dirty="0" err="1">
                <a:solidFill>
                  <a:schemeClr val="accent4">
                    <a:lumMod val="75000"/>
                  </a:schemeClr>
                </a:solidFill>
                <a:latin typeface="Calibri" panose="020F0502020204030204" pitchFamily="34" charset="0"/>
                <a:cs typeface="Calibri" panose="020F0502020204030204" pitchFamily="34" charset="0"/>
              </a:rPr>
              <a:t>კონტროლის</a:t>
            </a:r>
            <a:r>
              <a:rPr lang="en-US" sz="1800" dirty="0">
                <a:solidFill>
                  <a:schemeClr val="accent4">
                    <a:lumMod val="75000"/>
                  </a:schemeClr>
                </a:solidFill>
                <a:latin typeface="Calibri" panose="020F0502020204030204" pitchFamily="34" charset="0"/>
                <a:cs typeface="Calibri" panose="020F0502020204030204" pitchFamily="34" charset="0"/>
              </a:rPr>
              <a:t> </a:t>
            </a:r>
            <a:r>
              <a:rPr lang="en-US" sz="1800" dirty="0" err="1">
                <a:solidFill>
                  <a:schemeClr val="accent4">
                    <a:lumMod val="75000"/>
                  </a:schemeClr>
                </a:solidFill>
                <a:latin typeface="Calibri" panose="020F0502020204030204" pitchFamily="34" charset="0"/>
                <a:cs typeface="Calibri" panose="020F0502020204030204" pitchFamily="34" charset="0"/>
              </a:rPr>
              <a:t>საკითხებში</a:t>
            </a:r>
            <a:r>
              <a:rPr lang="ka-GE" sz="1800" dirty="0">
                <a:solidFill>
                  <a:schemeClr val="accent4">
                    <a:lumMod val="75000"/>
                  </a:schemeClr>
                </a:solidFill>
                <a:latin typeface="Calibri" panose="020F0502020204030204" pitchFamily="34" charset="0"/>
                <a:cs typeface="Calibri" panose="020F0502020204030204" pitchFamily="34" charset="0"/>
              </a:rPr>
              <a:t> (</a:t>
            </a:r>
            <a:r>
              <a:rPr lang="ka-GE" sz="1800" dirty="0">
                <a:solidFill>
                  <a:schemeClr val="accent4">
                    <a:lumMod val="75000"/>
                  </a:schemeClr>
                </a:solidFill>
                <a:latin typeface="Calibri" panose="020F0502020204030204" pitchFamily="34" charset="0"/>
                <a:ea typeface="+mn-lt"/>
                <a:cs typeface="Calibri" panose="020F0502020204030204" pitchFamily="34" charset="0"/>
              </a:rPr>
              <a:t>გამზადებულია 3250 პირი 09.2020)</a:t>
            </a:r>
          </a:p>
          <a:p>
            <a:pPr lvl="0">
              <a:spcBef>
                <a:spcPts val="600"/>
              </a:spcBef>
              <a:spcAft>
                <a:spcPts val="600"/>
              </a:spcAft>
            </a:pPr>
            <a:r>
              <a:rPr lang="ka-GE" sz="1800" b="1" dirty="0">
                <a:solidFill>
                  <a:schemeClr val="accent1">
                    <a:lumMod val="75000"/>
                  </a:schemeClr>
                </a:solidFill>
                <a:latin typeface="Calibri" panose="020F0502020204030204" pitchFamily="34" charset="0"/>
                <a:ea typeface="+mn-lt"/>
                <a:cs typeface="Calibri" panose="020F0502020204030204" pitchFamily="34" charset="0"/>
              </a:rPr>
              <a:t>300 პირი გადამზადებული </a:t>
            </a:r>
            <a:r>
              <a:rPr lang="ka-GE" sz="1800" dirty="0">
                <a:solidFill>
                  <a:schemeClr val="accent4">
                    <a:lumMod val="75000"/>
                  </a:schemeClr>
                </a:solidFill>
                <a:latin typeface="Calibri" panose="020F0502020204030204" pitchFamily="34" charset="0"/>
                <a:cs typeface="Calibri" panose="020F0502020204030204" pitchFamily="34" charset="0"/>
              </a:rPr>
              <a:t>სოციალური უთანასწორობის აღმოფხვრის საკითხებში</a:t>
            </a:r>
            <a:endParaRPr lang="nb-NO" sz="1800" dirty="0">
              <a:solidFill>
                <a:schemeClr val="accent4">
                  <a:lumMod val="75000"/>
                </a:schemeClr>
              </a:solidFill>
              <a:latin typeface="Calibri" panose="020F0502020204030204" pitchFamily="34" charset="0"/>
              <a:cs typeface="Calibri" panose="020F0502020204030204" pitchFamily="34" charset="0"/>
            </a:endParaRPr>
          </a:p>
          <a:p>
            <a:pPr>
              <a:spcBef>
                <a:spcPts val="600"/>
              </a:spcBef>
              <a:spcAft>
                <a:spcPts val="600"/>
              </a:spcAft>
            </a:pPr>
            <a:r>
              <a:rPr lang="ka-GE" sz="1800" dirty="0">
                <a:solidFill>
                  <a:schemeClr val="accent4">
                    <a:lumMod val="75000"/>
                  </a:schemeClr>
                </a:solidFill>
                <a:latin typeface="Calibri" panose="020F0502020204030204" pitchFamily="34" charset="0"/>
                <a:ea typeface="+mn-lt"/>
                <a:cs typeface="Calibri" panose="020F0502020204030204" pitchFamily="34" charset="0"/>
              </a:rPr>
              <a:t>სამედიცინო პერსონალის დაინფიცირება </a:t>
            </a:r>
            <a:r>
              <a:rPr lang="ka-GE" sz="1800" b="1" dirty="0">
                <a:solidFill>
                  <a:schemeClr val="accent1">
                    <a:lumMod val="75000"/>
                  </a:schemeClr>
                </a:solidFill>
                <a:latin typeface="Calibri" panose="020F0502020204030204" pitchFamily="34" charset="0"/>
                <a:cs typeface="Calibri" panose="020F0502020204030204" pitchFamily="34" charset="0"/>
              </a:rPr>
              <a:t>&lt;</a:t>
            </a:r>
            <a:r>
              <a:rPr lang="en-US" sz="1800" b="1" dirty="0">
                <a:solidFill>
                  <a:schemeClr val="accent1">
                    <a:lumMod val="75000"/>
                  </a:schemeClr>
                </a:solidFill>
                <a:latin typeface="Calibri" panose="020F0502020204030204" pitchFamily="34" charset="0"/>
                <a:cs typeface="Calibri" panose="020F0502020204030204" pitchFamily="34" charset="0"/>
              </a:rPr>
              <a:t>15</a:t>
            </a:r>
            <a:r>
              <a:rPr lang="ka-GE" sz="1800" b="1" dirty="0">
                <a:solidFill>
                  <a:schemeClr val="accent1">
                    <a:lumMod val="75000"/>
                  </a:schemeClr>
                </a:solidFill>
                <a:latin typeface="Calibri" panose="020F0502020204030204" pitchFamily="34" charset="0"/>
                <a:cs typeface="Calibri" panose="020F0502020204030204" pitchFamily="34" charset="0"/>
              </a:rPr>
              <a:t>% </a:t>
            </a:r>
            <a:r>
              <a:rPr lang="ka-GE" sz="1800" dirty="0">
                <a:solidFill>
                  <a:schemeClr val="accent4">
                    <a:lumMod val="75000"/>
                  </a:schemeClr>
                </a:solidFill>
                <a:latin typeface="Calibri" panose="020F0502020204030204" pitchFamily="34" charset="0"/>
                <a:cs typeface="Calibri" panose="020F0502020204030204" pitchFamily="34" charset="0"/>
              </a:rPr>
              <a:t>(</a:t>
            </a:r>
            <a:r>
              <a:rPr lang="en-US" sz="1800" dirty="0">
                <a:solidFill>
                  <a:schemeClr val="accent4">
                    <a:lumMod val="75000"/>
                  </a:schemeClr>
                </a:solidFill>
                <a:latin typeface="Calibri" panose="020F0502020204030204" pitchFamily="34" charset="0"/>
                <a:cs typeface="Calibri" panose="020F0502020204030204" pitchFamily="34" charset="0"/>
              </a:rPr>
              <a:t>13.2%</a:t>
            </a:r>
            <a:r>
              <a:rPr lang="ka-GE" sz="1800" dirty="0">
                <a:solidFill>
                  <a:schemeClr val="accent4">
                    <a:lumMod val="75000"/>
                  </a:schemeClr>
                </a:solidFill>
                <a:latin typeface="Calibri" panose="020F0502020204030204" pitchFamily="34" charset="0"/>
                <a:cs typeface="Calibri" panose="020F0502020204030204" pitchFamily="34" charset="0"/>
              </a:rPr>
              <a:t> - </a:t>
            </a:r>
            <a:r>
              <a:rPr lang="en-US" sz="1800" dirty="0">
                <a:solidFill>
                  <a:schemeClr val="accent4">
                    <a:lumMod val="75000"/>
                  </a:schemeClr>
                </a:solidFill>
                <a:latin typeface="Calibri" panose="020F0502020204030204" pitchFamily="34" charset="0"/>
                <a:cs typeface="Calibri" panose="020F0502020204030204" pitchFamily="34" charset="0"/>
              </a:rPr>
              <a:t>07.2020)</a:t>
            </a:r>
            <a:endParaRPr lang="ka-GE" sz="1800" dirty="0">
              <a:solidFill>
                <a:schemeClr val="accent4">
                  <a:lumMod val="75000"/>
                </a:schemeClr>
              </a:solidFill>
              <a:latin typeface="Calibri" panose="020F0502020204030204" pitchFamily="34" charset="0"/>
              <a:cs typeface="Calibri" panose="020F0502020204030204" pitchFamily="34" charset="0"/>
            </a:endParaRPr>
          </a:p>
          <a:p>
            <a:pPr>
              <a:spcBef>
                <a:spcPts val="600"/>
              </a:spcBef>
              <a:spcAft>
                <a:spcPts val="600"/>
              </a:spcAft>
            </a:pPr>
            <a:endParaRPr lang="ka-GE" sz="1800" dirty="0">
              <a:solidFill>
                <a:schemeClr val="accent4">
                  <a:lumMod val="75000"/>
                </a:schemeClr>
              </a:solidFill>
              <a:latin typeface="Calibri" panose="020F0502020204030204" pitchFamily="34" charset="0"/>
              <a:ea typeface="+mn-lt"/>
              <a:cs typeface="Calibri" panose="020F0502020204030204" pitchFamily="34" charset="0"/>
            </a:endParaRPr>
          </a:p>
          <a:p>
            <a:pPr lvl="1">
              <a:spcBef>
                <a:spcPts val="600"/>
              </a:spcBef>
              <a:spcAft>
                <a:spcPts val="600"/>
              </a:spcAft>
            </a:pPr>
            <a:endParaRPr lang="nb-NO" sz="1800" dirty="0">
              <a:solidFill>
                <a:schemeClr val="accent4">
                  <a:lumMod val="75000"/>
                </a:schemeClr>
              </a:solidFill>
              <a:latin typeface="Calibri" panose="020F0502020204030204" pitchFamily="34" charset="0"/>
              <a:ea typeface="+mn-lt"/>
              <a:cs typeface="Calibri" panose="020F0502020204030204" pitchFamily="34" charset="0"/>
            </a:endParaRPr>
          </a:p>
        </p:txBody>
      </p:sp>
    </p:spTree>
    <p:extLst>
      <p:ext uri="{BB962C8B-B14F-4D97-AF65-F5344CB8AC3E}">
        <p14:creationId xmlns:p14="http://schemas.microsoft.com/office/powerpoint/2010/main" val="25501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123" y="110482"/>
            <a:ext cx="9195816" cy="1325563"/>
          </a:xfrm>
        </p:spPr>
        <p:txBody>
          <a:bodyPr>
            <a:normAutofit fontScale="90000"/>
          </a:bodyPr>
          <a:lstStyle/>
          <a:p>
            <a:pPr algn="ctr"/>
            <a:r>
              <a:rPr lang="ka-GE" sz="3200" b="1" dirty="0">
                <a:solidFill>
                  <a:schemeClr val="accent1">
                    <a:lumMod val="75000"/>
                  </a:schemeClr>
                </a:solidFill>
              </a:rPr>
              <a:t>ჯანმრთელობის ხელშეწყობა, რისკის კომუნიკაცია და სამოქალაქო ცნობიერების გაძლიერება</a:t>
            </a:r>
            <a:endParaRPr lang="en-US" sz="3200" b="1" dirty="0">
              <a:solidFill>
                <a:schemeClr val="accent1">
                  <a:lumMod val="75000"/>
                </a:schemeClr>
              </a:solidFill>
            </a:endParaRPr>
          </a:p>
        </p:txBody>
      </p:sp>
      <p:grpSp>
        <p:nvGrpSpPr>
          <p:cNvPr id="6" name="Group 5"/>
          <p:cNvGrpSpPr/>
          <p:nvPr/>
        </p:nvGrpSpPr>
        <p:grpSpPr>
          <a:xfrm>
            <a:off x="0" y="2196695"/>
            <a:ext cx="5527311" cy="905926"/>
            <a:chOff x="0" y="0"/>
            <a:chExt cx="11157857" cy="1264962"/>
          </a:xfrm>
          <a:noFill/>
        </p:grpSpPr>
        <p:sp>
          <p:nvSpPr>
            <p:cNvPr id="20" name="Rounded Rectangle 19"/>
            <p:cNvSpPr/>
            <p:nvPr/>
          </p:nvSpPr>
          <p:spPr>
            <a:xfrm>
              <a:off x="0" y="0"/>
              <a:ext cx="11157857" cy="1209377"/>
            </a:xfrm>
            <a:prstGeom prst="roundRect">
              <a:avLst>
                <a:gd name="adj" fmla="val 10000"/>
              </a:avLst>
            </a:pr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ounded Rectangle 4"/>
            <p:cNvSpPr txBox="1"/>
            <p:nvPr/>
          </p:nvSpPr>
          <p:spPr>
            <a:xfrm>
              <a:off x="2217814" y="55585"/>
              <a:ext cx="8767759" cy="120937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kern="1200" dirty="0">
                  <a:latin typeface="Calibri" panose="020F0502020204030204" pitchFamily="34" charset="0"/>
                  <a:cs typeface="Calibri" panose="020F0502020204030204" pitchFamily="34" charset="0"/>
                </a:rPr>
                <a:t>სხვადასხვა რისკ-ჯგუფებთან მიმართებაში, რისკის კომუნიკაციის განსხვავებული სტრატეგიის დანერგვა</a:t>
              </a:r>
              <a:endParaRPr lang="nb-NO" kern="1200" dirty="0">
                <a:latin typeface="Calibri" panose="020F0502020204030204" pitchFamily="34" charset="0"/>
                <a:cs typeface="Calibri" panose="020F0502020204030204" pitchFamily="34" charset="0"/>
              </a:endParaRPr>
            </a:p>
          </p:txBody>
        </p:sp>
      </p:grpSp>
      <p:sp>
        <p:nvSpPr>
          <p:cNvPr id="7" name="Rounded Rectangle 6"/>
          <p:cNvSpPr/>
          <p:nvPr/>
        </p:nvSpPr>
        <p:spPr>
          <a:xfrm>
            <a:off x="-21935" y="2236503"/>
            <a:ext cx="911951" cy="776602"/>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24000" b="-24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grpSp>
        <p:nvGrpSpPr>
          <p:cNvPr id="8" name="Group 7"/>
          <p:cNvGrpSpPr/>
          <p:nvPr/>
        </p:nvGrpSpPr>
        <p:grpSpPr>
          <a:xfrm>
            <a:off x="105910" y="3230404"/>
            <a:ext cx="5421401" cy="833563"/>
            <a:chOff x="0" y="1310083"/>
            <a:chExt cx="11157857" cy="1229608"/>
          </a:xfrm>
          <a:noFill/>
        </p:grpSpPr>
        <p:sp>
          <p:nvSpPr>
            <p:cNvPr id="18" name="Rounded Rectangle 17"/>
            <p:cNvSpPr/>
            <p:nvPr/>
          </p:nvSpPr>
          <p:spPr>
            <a:xfrm>
              <a:off x="0" y="1330314"/>
              <a:ext cx="11157857" cy="1209377"/>
            </a:xfrm>
            <a:prstGeom prst="roundRect">
              <a:avLst>
                <a:gd name="adj" fmla="val 10000"/>
              </a:avLst>
            </a:pr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7"/>
            <p:cNvSpPr txBox="1"/>
            <p:nvPr/>
          </p:nvSpPr>
          <p:spPr>
            <a:xfrm>
              <a:off x="2027198" y="1310083"/>
              <a:ext cx="8805348" cy="120937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kern="1200" dirty="0">
                  <a:latin typeface="Calibri" panose="020F0502020204030204" pitchFamily="34" charset="0"/>
                  <a:cs typeface="Calibri" panose="020F0502020204030204" pitchFamily="34" charset="0"/>
                </a:rPr>
                <a:t>რისკის კომუნიკაციის სპეციფიკური მიდგომის შემუშავება შშმ პირებისთვის</a:t>
              </a:r>
              <a:endParaRPr lang="nb-NO" kern="1200" dirty="0">
                <a:latin typeface="Calibri" panose="020F0502020204030204" pitchFamily="34" charset="0"/>
                <a:cs typeface="Calibri" panose="020F0502020204030204" pitchFamily="34" charset="0"/>
              </a:endParaRPr>
            </a:p>
          </p:txBody>
        </p:sp>
      </p:grpSp>
      <p:sp>
        <p:nvSpPr>
          <p:cNvPr id="9" name="Rounded Rectangle 8"/>
          <p:cNvSpPr/>
          <p:nvPr/>
        </p:nvSpPr>
        <p:spPr>
          <a:xfrm>
            <a:off x="-44432" y="3275878"/>
            <a:ext cx="943283" cy="778502"/>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16000" r="-16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0" y="4277449"/>
            <a:ext cx="5527311" cy="884760"/>
            <a:chOff x="0" y="2636180"/>
            <a:chExt cx="11157857" cy="1233826"/>
          </a:xfrm>
          <a:noFill/>
        </p:grpSpPr>
        <p:sp>
          <p:nvSpPr>
            <p:cNvPr id="16" name="Rounded Rectangle 15"/>
            <p:cNvSpPr/>
            <p:nvPr/>
          </p:nvSpPr>
          <p:spPr>
            <a:xfrm>
              <a:off x="0" y="2660629"/>
              <a:ext cx="11157857" cy="1209377"/>
            </a:xfrm>
            <a:prstGeom prst="roundRect">
              <a:avLst>
                <a:gd name="adj" fmla="val 10000"/>
              </a:avLst>
            </a:pr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ounded Rectangle 10"/>
            <p:cNvSpPr txBox="1"/>
            <p:nvPr/>
          </p:nvSpPr>
          <p:spPr>
            <a:xfrm>
              <a:off x="2217816" y="2636180"/>
              <a:ext cx="8805346" cy="120937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kern="1200" dirty="0">
                  <a:latin typeface="Calibri" panose="020F0502020204030204" pitchFamily="34" charset="0"/>
                  <a:cs typeface="Calibri" panose="020F0502020204030204" pitchFamily="34" charset="0"/>
                </a:rPr>
                <a:t>რისკის კომუნიკაციის განსხვავებული მიდგომის შემუშავება დაბალი რისკის მქონე ჯგუფებისთვის</a:t>
              </a:r>
              <a:endParaRPr lang="nb-NO" kern="1200" dirty="0">
                <a:latin typeface="Calibri" panose="020F0502020204030204" pitchFamily="34" charset="0"/>
                <a:cs typeface="Calibri" panose="020F0502020204030204" pitchFamily="34" charset="0"/>
              </a:endParaRPr>
            </a:p>
          </p:txBody>
        </p:sp>
      </p:grpSp>
      <p:sp>
        <p:nvSpPr>
          <p:cNvPr id="11" name="Rounded Rectangle 10"/>
          <p:cNvSpPr/>
          <p:nvPr/>
        </p:nvSpPr>
        <p:spPr>
          <a:xfrm>
            <a:off x="0" y="4375395"/>
            <a:ext cx="890016" cy="760183"/>
          </a:xfrm>
          <a:prstGeom prst="roundRect">
            <a:avLst>
              <a:gd name="adj" fmla="val 10000"/>
            </a:avLst>
          </a:prstGeom>
          <a:blipFill rotWithShape="1">
            <a:blip r:embed="rId5"/>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grpSp>
        <p:nvGrpSpPr>
          <p:cNvPr id="12" name="Group 11"/>
          <p:cNvGrpSpPr/>
          <p:nvPr/>
        </p:nvGrpSpPr>
        <p:grpSpPr>
          <a:xfrm>
            <a:off x="2" y="5361950"/>
            <a:ext cx="5527309" cy="907977"/>
            <a:chOff x="0" y="3932091"/>
            <a:chExt cx="11157857" cy="1268230"/>
          </a:xfrm>
          <a:noFill/>
        </p:grpSpPr>
        <p:sp>
          <p:nvSpPr>
            <p:cNvPr id="14" name="Rounded Rectangle 13"/>
            <p:cNvSpPr/>
            <p:nvPr/>
          </p:nvSpPr>
          <p:spPr>
            <a:xfrm>
              <a:off x="0" y="3990944"/>
              <a:ext cx="11157857" cy="1209377"/>
            </a:xfrm>
            <a:prstGeom prst="roundRect">
              <a:avLst>
                <a:gd name="adj" fmla="val 10000"/>
              </a:avLst>
            </a:pr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ounded Rectangle 13"/>
            <p:cNvSpPr txBox="1"/>
            <p:nvPr/>
          </p:nvSpPr>
          <p:spPr>
            <a:xfrm>
              <a:off x="2217811" y="3932091"/>
              <a:ext cx="8805348" cy="120937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kern="1200" dirty="0">
                  <a:latin typeface="Calibri" panose="020F0502020204030204" pitchFamily="34" charset="0"/>
                  <a:cs typeface="Calibri" panose="020F0502020204030204" pitchFamily="34" charset="0"/>
                </a:rPr>
                <a:t>ცხოვრების ჯანსაღი წესის დანერგვაზე მიმართული კამპანიის ადაპტირება COVID-19-ის პანდემიასთან</a:t>
              </a:r>
              <a:endParaRPr lang="nb-NO" kern="1200" dirty="0">
                <a:latin typeface="Calibri" panose="020F0502020204030204" pitchFamily="34" charset="0"/>
                <a:cs typeface="Calibri" panose="020F0502020204030204" pitchFamily="34" charset="0"/>
              </a:endParaRPr>
            </a:p>
          </p:txBody>
        </p:sp>
      </p:grpSp>
      <p:sp>
        <p:nvSpPr>
          <p:cNvPr id="13" name="Rounded Rectangle 12"/>
          <p:cNvSpPr/>
          <p:nvPr/>
        </p:nvSpPr>
        <p:spPr>
          <a:xfrm>
            <a:off x="1" y="5475820"/>
            <a:ext cx="890016" cy="650417"/>
          </a:xfrm>
          <a:prstGeom prst="roundRect">
            <a:avLst>
              <a:gd name="adj" fmla="val 10000"/>
            </a:avLst>
          </a:prstGeom>
          <a:blipFill rotWithShape="1">
            <a:blip r:embed="rId6"/>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22" name="Content Placeholder 2">
            <a:extLst>
              <a:ext uri="{FF2B5EF4-FFF2-40B4-BE49-F238E27FC236}">
                <a16:creationId xmlns:a16="http://schemas.microsoft.com/office/drawing/2014/main" id="{C2D29AB3-4DED-482A-9CEB-0FE68CA8ACE7}"/>
              </a:ext>
            </a:extLst>
          </p:cNvPr>
          <p:cNvSpPr>
            <a:spLocks noGrp="1"/>
          </p:cNvSpPr>
          <p:nvPr>
            <p:ph idx="1"/>
          </p:nvPr>
        </p:nvSpPr>
        <p:spPr>
          <a:xfrm>
            <a:off x="5948977" y="2244061"/>
            <a:ext cx="6065545" cy="3983731"/>
          </a:xfrm>
          <a:ln>
            <a:solidFill>
              <a:srgbClr val="C00000"/>
            </a:solidFill>
          </a:ln>
        </p:spPr>
        <p:txBody>
          <a:bodyPr vert="horz" lIns="91440" tIns="45720" rIns="91440" bIns="45720" rtlCol="0" anchor="t">
            <a:normAutofit fontScale="92500" lnSpcReduction="20000"/>
          </a:bodyPr>
          <a:lstStyle/>
          <a:p>
            <a:pPr marL="0" indent="0">
              <a:lnSpc>
                <a:spcPct val="100000"/>
              </a:lnSpc>
              <a:spcBef>
                <a:spcPts val="1200"/>
              </a:spcBef>
              <a:buNone/>
            </a:pPr>
            <a:r>
              <a:rPr lang="ka-GE" sz="1900" dirty="0">
                <a:solidFill>
                  <a:schemeClr val="dk1">
                    <a:hueOff val="0"/>
                    <a:satOff val="0"/>
                    <a:lumOff val="0"/>
                    <a:alphaOff val="0"/>
                  </a:schemeClr>
                </a:solidFill>
                <a:latin typeface="Calibri" panose="020F0502020204030204" pitchFamily="34" charset="0"/>
                <a:cs typeface="Calibri" panose="020F0502020204030204" pitchFamily="34" charset="0"/>
              </a:rPr>
              <a:t>2020 წ დეკემბრამდე შემუშავებული და დამტკიცებულია </a:t>
            </a:r>
          </a:p>
          <a:p>
            <a:pPr>
              <a:spcBef>
                <a:spcPts val="1200"/>
              </a:spcBef>
            </a:pPr>
            <a:r>
              <a:rPr lang="ka-GE" sz="1900" dirty="0">
                <a:solidFill>
                  <a:schemeClr val="dk1">
                    <a:hueOff val="0"/>
                    <a:satOff val="0"/>
                    <a:lumOff val="0"/>
                    <a:alphaOff val="0"/>
                  </a:schemeClr>
                </a:solidFill>
                <a:latin typeface="Calibri" panose="020F0502020204030204" pitchFamily="34" charset="0"/>
                <a:cs typeface="Calibri" panose="020F0502020204030204" pitchFamily="34" charset="0"/>
              </a:rPr>
              <a:t>რისკის კომუნიკაციისა და საზოგადოების ჩართულობის სტრატეგია </a:t>
            </a:r>
          </a:p>
          <a:p>
            <a:pPr>
              <a:spcBef>
                <a:spcPts val="1200"/>
              </a:spcBef>
            </a:pP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მაღალი</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რისკ-ჯგუფებისა</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და</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მოწყვლადი</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ფენებისთვის</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სპეციფიური</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კამპანიები</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p>
          <a:p>
            <a:pPr>
              <a:spcBef>
                <a:spcPts val="1200"/>
              </a:spcBef>
            </a:pP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შშმ</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პირებისთვის</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ადაპტირებული</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მეთდოლოგიით</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COVID-</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კამპანიის</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კომპონენტების</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მიწოდება</a:t>
            </a:r>
            <a:endParaRPr lang="en-US" sz="1900" dirty="0">
              <a:solidFill>
                <a:schemeClr val="dk1">
                  <a:hueOff val="0"/>
                  <a:satOff val="0"/>
                  <a:lumOff val="0"/>
                  <a:alphaOff val="0"/>
                </a:schemeClr>
              </a:solidFill>
              <a:latin typeface="Calibri" panose="020F0502020204030204" pitchFamily="34" charset="0"/>
              <a:cs typeface="Calibri" panose="020F0502020204030204" pitchFamily="34" charset="0"/>
            </a:endParaRPr>
          </a:p>
          <a:p>
            <a:pPr>
              <a:spcBef>
                <a:spcPts val="1200"/>
              </a:spcBef>
            </a:pP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დაბალი</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რისკ-ჯგუფებისთვის</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სპეციფიური</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კამპანიები</a:t>
            </a:r>
            <a:endParaRPr lang="en-US" sz="1900" dirty="0">
              <a:solidFill>
                <a:schemeClr val="dk1">
                  <a:hueOff val="0"/>
                  <a:satOff val="0"/>
                  <a:lumOff val="0"/>
                  <a:alphaOff val="0"/>
                </a:schemeClr>
              </a:solidFill>
              <a:latin typeface="Calibri" panose="020F0502020204030204" pitchFamily="34" charset="0"/>
              <a:cs typeface="Calibri" panose="020F0502020204030204" pitchFamily="34" charset="0"/>
            </a:endParaRPr>
          </a:p>
          <a:p>
            <a:pPr>
              <a:spcBef>
                <a:spcPts val="1200"/>
              </a:spcBef>
            </a:pP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COVID-</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რეალობასთან</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ადაპტირებული</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განახლებული</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კამპანიები</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ცხოვრების</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ჯანსაღი</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წესის</a:t>
            </a:r>
            <a:r>
              <a:rPr lang="en-US" sz="1900" dirty="0">
                <a:solidFill>
                  <a:schemeClr val="dk1">
                    <a:hueOff val="0"/>
                    <a:satOff val="0"/>
                    <a:lumOff val="0"/>
                    <a:alphaOff val="0"/>
                  </a:schemeClr>
                </a:solidFill>
                <a:latin typeface="Calibri" panose="020F0502020204030204" pitchFamily="34" charset="0"/>
                <a:cs typeface="Calibri" panose="020F0502020204030204" pitchFamily="34" charset="0"/>
              </a:rPr>
              <a:t> </a:t>
            </a:r>
            <a:r>
              <a:rPr lang="en-US" sz="1900" dirty="0" err="1">
                <a:solidFill>
                  <a:schemeClr val="dk1">
                    <a:hueOff val="0"/>
                    <a:satOff val="0"/>
                    <a:lumOff val="0"/>
                    <a:alphaOff val="0"/>
                  </a:schemeClr>
                </a:solidFill>
                <a:latin typeface="Calibri" panose="020F0502020204030204" pitchFamily="34" charset="0"/>
                <a:cs typeface="Calibri" panose="020F0502020204030204" pitchFamily="34" charset="0"/>
              </a:rPr>
              <a:t>მიმართულებით</a:t>
            </a:r>
            <a:endParaRPr lang="en-US" sz="1900" dirty="0">
              <a:solidFill>
                <a:schemeClr val="dk1">
                  <a:hueOff val="0"/>
                  <a:satOff val="0"/>
                  <a:lumOff val="0"/>
                  <a:alphaOff val="0"/>
                </a:schemeClr>
              </a:solidFill>
              <a:latin typeface="Calibri" panose="020F0502020204030204" pitchFamily="34" charset="0"/>
              <a:cs typeface="Calibri" panose="020F0502020204030204" pitchFamily="34" charset="0"/>
            </a:endParaRPr>
          </a:p>
          <a:p>
            <a:pPr>
              <a:lnSpc>
                <a:spcPct val="100000"/>
              </a:lnSpc>
              <a:spcBef>
                <a:spcPts val="1200"/>
              </a:spcBef>
            </a:pPr>
            <a:r>
              <a:rPr lang="ka-GE" sz="1900" dirty="0">
                <a:solidFill>
                  <a:schemeClr val="dk1">
                    <a:hueOff val="0"/>
                    <a:satOff val="0"/>
                    <a:lumOff val="0"/>
                    <a:alphaOff val="0"/>
                  </a:schemeClr>
                </a:solidFill>
                <a:latin typeface="Calibri" panose="020F0502020204030204" pitchFamily="34" charset="0"/>
                <a:cs typeface="Calibri" panose="020F0502020204030204" pitchFamily="34" charset="0"/>
              </a:rPr>
              <a:t>მოსახლეობის უკუკავშირის მონიტორინგის მექანიზმი და რისკის კომუნიკაციის შეფასების სახელმძღვანელო და სამოქმედო გეგმა</a:t>
            </a:r>
            <a:endParaRPr lang="nb-NO" sz="1900" dirty="0">
              <a:solidFill>
                <a:schemeClr val="dk1">
                  <a:hueOff val="0"/>
                  <a:satOff val="0"/>
                  <a:lumOff val="0"/>
                  <a:alphaOff val="0"/>
                </a:schemeClr>
              </a:solidFill>
              <a:latin typeface="Calibri" panose="020F0502020204030204" pitchFamily="34" charset="0"/>
              <a:cs typeface="Calibri" panose="020F0502020204030204" pitchFamily="34" charset="0"/>
            </a:endParaRPr>
          </a:p>
        </p:txBody>
      </p:sp>
      <p:sp>
        <p:nvSpPr>
          <p:cNvPr id="24" name="Oval 23"/>
          <p:cNvSpPr/>
          <p:nvPr/>
        </p:nvSpPr>
        <p:spPr>
          <a:xfrm>
            <a:off x="743133" y="228012"/>
            <a:ext cx="799894" cy="799894"/>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1">
                    <a:lumMod val="20000"/>
                    <a:lumOff val="80000"/>
                  </a:schemeClr>
                </a:solidFill>
              </a:rPr>
              <a:t>7</a:t>
            </a:r>
          </a:p>
        </p:txBody>
      </p:sp>
      <p:sp>
        <p:nvSpPr>
          <p:cNvPr id="25" name="TextBox 24"/>
          <p:cNvSpPr txBox="1"/>
          <p:nvPr/>
        </p:nvSpPr>
        <p:spPr>
          <a:xfrm>
            <a:off x="451413" y="1479115"/>
            <a:ext cx="2153154" cy="461665"/>
          </a:xfrm>
          <a:prstGeom prst="rect">
            <a:avLst/>
          </a:prstGeom>
          <a:noFill/>
        </p:spPr>
        <p:txBody>
          <a:bodyPr wrap="none" rtlCol="0">
            <a:spAutoFit/>
          </a:bodyPr>
          <a:lstStyle/>
          <a:p>
            <a:r>
              <a:rPr lang="ka-GE" sz="2400" b="1" dirty="0">
                <a:solidFill>
                  <a:schemeClr val="accent3">
                    <a:lumMod val="50000"/>
                  </a:schemeClr>
                </a:solidFill>
              </a:rPr>
              <a:t>ღონისძიებები</a:t>
            </a:r>
            <a:endParaRPr lang="en-US" sz="2400" b="1" dirty="0">
              <a:solidFill>
                <a:schemeClr val="accent3">
                  <a:lumMod val="50000"/>
                </a:schemeClr>
              </a:solidFill>
            </a:endParaRPr>
          </a:p>
        </p:txBody>
      </p:sp>
      <p:sp>
        <p:nvSpPr>
          <p:cNvPr id="26" name="TextBox 25"/>
          <p:cNvSpPr txBox="1"/>
          <p:nvPr/>
        </p:nvSpPr>
        <p:spPr>
          <a:xfrm>
            <a:off x="7087650" y="1479115"/>
            <a:ext cx="3425938" cy="461665"/>
          </a:xfrm>
          <a:prstGeom prst="rect">
            <a:avLst/>
          </a:prstGeom>
          <a:noFill/>
        </p:spPr>
        <p:txBody>
          <a:bodyPr wrap="none" rtlCol="0">
            <a:spAutoFit/>
          </a:bodyPr>
          <a:lstStyle/>
          <a:p>
            <a:r>
              <a:rPr lang="ka-GE" sz="2400" b="1" dirty="0">
                <a:solidFill>
                  <a:schemeClr val="accent3">
                    <a:lumMod val="50000"/>
                  </a:schemeClr>
                </a:solidFill>
              </a:rPr>
              <a:t>მოსალოდნელი შედეგი</a:t>
            </a:r>
            <a:endParaRPr lang="en-US" sz="2400" b="1" dirty="0">
              <a:solidFill>
                <a:schemeClr val="accent3">
                  <a:lumMod val="50000"/>
                </a:schemeClr>
              </a:solidFill>
            </a:endParaRPr>
          </a:p>
        </p:txBody>
      </p:sp>
      <p:sp>
        <p:nvSpPr>
          <p:cNvPr id="27" name="Google Shape;3986;p49"/>
          <p:cNvSpPr/>
          <p:nvPr/>
        </p:nvSpPr>
        <p:spPr>
          <a:xfrm>
            <a:off x="6284840" y="1384680"/>
            <a:ext cx="634561" cy="633942"/>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rgbClr val="4E3F60"/>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Box 27">
            <a:extLst>
              <a:ext uri="{FF2B5EF4-FFF2-40B4-BE49-F238E27FC236}">
                <a16:creationId xmlns:a16="http://schemas.microsoft.com/office/drawing/2014/main" id="{0AABE631-7A45-4C0F-96B5-8E76D8B5FBA3}"/>
              </a:ext>
            </a:extLst>
          </p:cNvPr>
          <p:cNvSpPr txBox="1"/>
          <p:nvPr/>
        </p:nvSpPr>
        <p:spPr>
          <a:xfrm>
            <a:off x="9620528" y="6344584"/>
            <a:ext cx="2926080" cy="523220"/>
          </a:xfrm>
          <a:prstGeom prst="rect">
            <a:avLst/>
          </a:prstGeom>
          <a:noFill/>
        </p:spPr>
        <p:txBody>
          <a:bodyPr wrap="square" rtlCol="0">
            <a:spAutoFit/>
          </a:bodyPr>
          <a:lstStyle/>
          <a:p>
            <a:r>
              <a:rPr lang="ka-GE" sz="1400" b="1" dirty="0">
                <a:solidFill>
                  <a:schemeClr val="accent3">
                    <a:lumMod val="50000"/>
                  </a:schemeClr>
                </a:solidFill>
              </a:rPr>
              <a:t>დაწყების თარიღი:    02.2020</a:t>
            </a:r>
          </a:p>
          <a:p>
            <a:r>
              <a:rPr lang="ka-GE" sz="1400" b="1" dirty="0">
                <a:solidFill>
                  <a:schemeClr val="accent3">
                    <a:lumMod val="50000"/>
                  </a:schemeClr>
                </a:solidFill>
              </a:rPr>
              <a:t>პირველადი შედეგი: 12.2020</a:t>
            </a:r>
            <a:endParaRPr lang="en-US" sz="1400" b="1" dirty="0">
              <a:solidFill>
                <a:schemeClr val="accent3">
                  <a:lumMod val="50000"/>
                </a:schemeClr>
              </a:solidFill>
            </a:endParaRPr>
          </a:p>
        </p:txBody>
      </p:sp>
      <p:grpSp>
        <p:nvGrpSpPr>
          <p:cNvPr id="29" name="Google Shape;12476;p53">
            <a:extLst>
              <a:ext uri="{FF2B5EF4-FFF2-40B4-BE49-F238E27FC236}">
                <a16:creationId xmlns:a16="http://schemas.microsoft.com/office/drawing/2014/main" id="{93A1C3CC-AB88-4467-9FC8-FAFAA610343D}"/>
              </a:ext>
            </a:extLst>
          </p:cNvPr>
          <p:cNvGrpSpPr/>
          <p:nvPr/>
        </p:nvGrpSpPr>
        <p:grpSpPr>
          <a:xfrm>
            <a:off x="8981749" y="6319309"/>
            <a:ext cx="615001" cy="499283"/>
            <a:chOff x="6083810" y="1547297"/>
            <a:chExt cx="382819" cy="310788"/>
          </a:xfrm>
          <a:solidFill>
            <a:schemeClr val="bg1"/>
          </a:solidFill>
        </p:grpSpPr>
        <p:sp>
          <p:nvSpPr>
            <p:cNvPr id="30" name="Google Shape;12477;p53">
              <a:extLst>
                <a:ext uri="{FF2B5EF4-FFF2-40B4-BE49-F238E27FC236}">
                  <a16:creationId xmlns:a16="http://schemas.microsoft.com/office/drawing/2014/main" id="{B44BDEDD-FE5B-47C4-A8DA-2B633D48ABE5}"/>
                </a:ext>
              </a:extLst>
            </p:cNvPr>
            <p:cNvSpPr/>
            <p:nvPr/>
          </p:nvSpPr>
          <p:spPr>
            <a:xfrm>
              <a:off x="6083810" y="1547297"/>
              <a:ext cx="382819" cy="310788"/>
            </a:xfrm>
            <a:custGeom>
              <a:avLst/>
              <a:gdLst/>
              <a:ahLst/>
              <a:cxnLst/>
              <a:rect l="l" t="t" r="r" b="b"/>
              <a:pathLst>
                <a:path w="12027" h="9764" extrusionOk="0">
                  <a:moveTo>
                    <a:pt x="1834" y="334"/>
                  </a:moveTo>
                  <a:cubicBezTo>
                    <a:pt x="1834" y="334"/>
                    <a:pt x="1846" y="334"/>
                    <a:pt x="1846" y="358"/>
                  </a:cubicBezTo>
                  <a:lnTo>
                    <a:pt x="1846" y="1108"/>
                  </a:lnTo>
                  <a:cubicBezTo>
                    <a:pt x="1846" y="1108"/>
                    <a:pt x="1846" y="1132"/>
                    <a:pt x="1834" y="1132"/>
                  </a:cubicBezTo>
                  <a:lnTo>
                    <a:pt x="1465" y="1132"/>
                  </a:lnTo>
                  <a:cubicBezTo>
                    <a:pt x="1465" y="1132"/>
                    <a:pt x="1453" y="1132"/>
                    <a:pt x="1453" y="1108"/>
                  </a:cubicBezTo>
                  <a:lnTo>
                    <a:pt x="1453" y="358"/>
                  </a:lnTo>
                  <a:lnTo>
                    <a:pt x="1834" y="334"/>
                  </a:lnTo>
                  <a:close/>
                  <a:moveTo>
                    <a:pt x="10502" y="334"/>
                  </a:moveTo>
                  <a:cubicBezTo>
                    <a:pt x="10502" y="334"/>
                    <a:pt x="10514" y="334"/>
                    <a:pt x="10514" y="358"/>
                  </a:cubicBezTo>
                  <a:lnTo>
                    <a:pt x="10514" y="1108"/>
                  </a:lnTo>
                  <a:cubicBezTo>
                    <a:pt x="10514" y="1108"/>
                    <a:pt x="10514" y="1132"/>
                    <a:pt x="10502" y="1132"/>
                  </a:cubicBezTo>
                  <a:lnTo>
                    <a:pt x="10133" y="1132"/>
                  </a:lnTo>
                  <a:cubicBezTo>
                    <a:pt x="10133" y="1132"/>
                    <a:pt x="10109" y="1132"/>
                    <a:pt x="10109" y="1108"/>
                  </a:cubicBezTo>
                  <a:lnTo>
                    <a:pt x="10109" y="358"/>
                  </a:lnTo>
                  <a:lnTo>
                    <a:pt x="10502" y="334"/>
                  </a:lnTo>
                  <a:close/>
                  <a:moveTo>
                    <a:pt x="11229" y="1096"/>
                  </a:moveTo>
                  <a:cubicBezTo>
                    <a:pt x="11443" y="1096"/>
                    <a:pt x="11621" y="1274"/>
                    <a:pt x="11621" y="1477"/>
                  </a:cubicBezTo>
                  <a:lnTo>
                    <a:pt x="11621" y="9013"/>
                  </a:lnTo>
                  <a:cubicBezTo>
                    <a:pt x="11645" y="9240"/>
                    <a:pt x="11467" y="9406"/>
                    <a:pt x="11264" y="9406"/>
                  </a:cubicBezTo>
                  <a:lnTo>
                    <a:pt x="727" y="9406"/>
                  </a:lnTo>
                  <a:cubicBezTo>
                    <a:pt x="513" y="9406"/>
                    <a:pt x="334" y="9228"/>
                    <a:pt x="334" y="9013"/>
                  </a:cubicBezTo>
                  <a:lnTo>
                    <a:pt x="334" y="1477"/>
                  </a:lnTo>
                  <a:cubicBezTo>
                    <a:pt x="334" y="1274"/>
                    <a:pt x="513" y="1096"/>
                    <a:pt x="727" y="1096"/>
                  </a:cubicBezTo>
                  <a:lnTo>
                    <a:pt x="1108" y="1096"/>
                  </a:lnTo>
                  <a:lnTo>
                    <a:pt x="1108" y="1108"/>
                  </a:lnTo>
                  <a:cubicBezTo>
                    <a:pt x="1108" y="1322"/>
                    <a:pt x="1275" y="1465"/>
                    <a:pt x="1465" y="1465"/>
                  </a:cubicBezTo>
                  <a:lnTo>
                    <a:pt x="1834" y="1465"/>
                  </a:lnTo>
                  <a:cubicBezTo>
                    <a:pt x="2049" y="1465"/>
                    <a:pt x="2192" y="1298"/>
                    <a:pt x="2192" y="1108"/>
                  </a:cubicBezTo>
                  <a:lnTo>
                    <a:pt x="2192" y="1096"/>
                  </a:lnTo>
                  <a:lnTo>
                    <a:pt x="9752" y="1096"/>
                  </a:lnTo>
                  <a:lnTo>
                    <a:pt x="9752" y="1108"/>
                  </a:lnTo>
                  <a:cubicBezTo>
                    <a:pt x="9752" y="1322"/>
                    <a:pt x="9919" y="1465"/>
                    <a:pt x="10109" y="1465"/>
                  </a:cubicBezTo>
                  <a:lnTo>
                    <a:pt x="10490" y="1465"/>
                  </a:lnTo>
                  <a:cubicBezTo>
                    <a:pt x="10693" y="1465"/>
                    <a:pt x="10848" y="1298"/>
                    <a:pt x="10848" y="1108"/>
                  </a:cubicBezTo>
                  <a:lnTo>
                    <a:pt x="10848" y="1096"/>
                  </a:lnTo>
                  <a:close/>
                  <a:moveTo>
                    <a:pt x="1489" y="0"/>
                  </a:moveTo>
                  <a:cubicBezTo>
                    <a:pt x="1287" y="0"/>
                    <a:pt x="1132" y="155"/>
                    <a:pt x="1132" y="358"/>
                  </a:cubicBezTo>
                  <a:lnTo>
                    <a:pt x="1132" y="739"/>
                  </a:lnTo>
                  <a:lnTo>
                    <a:pt x="751" y="739"/>
                  </a:lnTo>
                  <a:cubicBezTo>
                    <a:pt x="346" y="739"/>
                    <a:pt x="1" y="1072"/>
                    <a:pt x="1" y="1489"/>
                  </a:cubicBezTo>
                  <a:lnTo>
                    <a:pt x="1" y="9013"/>
                  </a:lnTo>
                  <a:cubicBezTo>
                    <a:pt x="1" y="9418"/>
                    <a:pt x="334" y="9764"/>
                    <a:pt x="751" y="9764"/>
                  </a:cubicBezTo>
                  <a:lnTo>
                    <a:pt x="11288" y="9764"/>
                  </a:lnTo>
                  <a:cubicBezTo>
                    <a:pt x="11693" y="9764"/>
                    <a:pt x="12026" y="9430"/>
                    <a:pt x="12026" y="9013"/>
                  </a:cubicBezTo>
                  <a:lnTo>
                    <a:pt x="12026" y="1489"/>
                  </a:lnTo>
                  <a:cubicBezTo>
                    <a:pt x="12002" y="1084"/>
                    <a:pt x="11657" y="739"/>
                    <a:pt x="11264" y="739"/>
                  </a:cubicBezTo>
                  <a:lnTo>
                    <a:pt x="10871" y="739"/>
                  </a:lnTo>
                  <a:lnTo>
                    <a:pt x="10871" y="358"/>
                  </a:lnTo>
                  <a:cubicBezTo>
                    <a:pt x="10871" y="143"/>
                    <a:pt x="10705" y="0"/>
                    <a:pt x="10514" y="0"/>
                  </a:cubicBezTo>
                  <a:lnTo>
                    <a:pt x="10145" y="0"/>
                  </a:lnTo>
                  <a:cubicBezTo>
                    <a:pt x="9931" y="0"/>
                    <a:pt x="9788" y="155"/>
                    <a:pt x="9788" y="358"/>
                  </a:cubicBezTo>
                  <a:lnTo>
                    <a:pt x="9788" y="739"/>
                  </a:lnTo>
                  <a:lnTo>
                    <a:pt x="2227" y="739"/>
                  </a:lnTo>
                  <a:lnTo>
                    <a:pt x="2227" y="358"/>
                  </a:lnTo>
                  <a:cubicBezTo>
                    <a:pt x="2227" y="143"/>
                    <a:pt x="2061" y="0"/>
                    <a:pt x="187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478;p53">
              <a:extLst>
                <a:ext uri="{FF2B5EF4-FFF2-40B4-BE49-F238E27FC236}">
                  <a16:creationId xmlns:a16="http://schemas.microsoft.com/office/drawing/2014/main" id="{8B84C7DB-693E-45CC-8F48-85D1737BF4A5}"/>
                </a:ext>
              </a:extLst>
            </p:cNvPr>
            <p:cNvSpPr/>
            <p:nvPr/>
          </p:nvSpPr>
          <p:spPr>
            <a:xfrm>
              <a:off x="6106950" y="1606787"/>
              <a:ext cx="334661" cy="11395"/>
            </a:xfrm>
            <a:custGeom>
              <a:avLst/>
              <a:gdLst/>
              <a:ahLst/>
              <a:cxnLst/>
              <a:rect l="l" t="t" r="r" b="b"/>
              <a:pathLst>
                <a:path w="10514" h="358" extrusionOk="0">
                  <a:moveTo>
                    <a:pt x="179" y="1"/>
                  </a:moveTo>
                  <a:cubicBezTo>
                    <a:pt x="72" y="1"/>
                    <a:pt x="0" y="72"/>
                    <a:pt x="0" y="179"/>
                  </a:cubicBezTo>
                  <a:cubicBezTo>
                    <a:pt x="0" y="286"/>
                    <a:pt x="72" y="358"/>
                    <a:pt x="179" y="358"/>
                  </a:cubicBezTo>
                  <a:lnTo>
                    <a:pt x="10335" y="358"/>
                  </a:lnTo>
                  <a:cubicBezTo>
                    <a:pt x="10442" y="358"/>
                    <a:pt x="10513" y="286"/>
                    <a:pt x="10513" y="179"/>
                  </a:cubicBezTo>
                  <a:cubicBezTo>
                    <a:pt x="10513" y="72"/>
                    <a:pt x="10442" y="1"/>
                    <a:pt x="10335"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479;p53">
              <a:extLst>
                <a:ext uri="{FF2B5EF4-FFF2-40B4-BE49-F238E27FC236}">
                  <a16:creationId xmlns:a16="http://schemas.microsoft.com/office/drawing/2014/main" id="{5D70229A-EA07-4F22-872A-207C49B897AD}"/>
                </a:ext>
              </a:extLst>
            </p:cNvPr>
            <p:cNvSpPr/>
            <p:nvPr/>
          </p:nvSpPr>
          <p:spPr>
            <a:xfrm>
              <a:off x="6124743" y="1655296"/>
              <a:ext cx="47427" cy="11395"/>
            </a:xfrm>
            <a:custGeom>
              <a:avLst/>
              <a:gdLst/>
              <a:ahLst/>
              <a:cxnLst/>
              <a:rect l="l" t="t" r="r" b="b"/>
              <a:pathLst>
                <a:path w="1490" h="358" extrusionOk="0">
                  <a:moveTo>
                    <a:pt x="179" y="1"/>
                  </a:moveTo>
                  <a:cubicBezTo>
                    <a:pt x="72" y="1"/>
                    <a:pt x="1" y="72"/>
                    <a:pt x="1" y="179"/>
                  </a:cubicBezTo>
                  <a:cubicBezTo>
                    <a:pt x="1" y="275"/>
                    <a:pt x="72" y="358"/>
                    <a:pt x="179" y="358"/>
                  </a:cubicBezTo>
                  <a:lnTo>
                    <a:pt x="1310" y="358"/>
                  </a:lnTo>
                  <a:cubicBezTo>
                    <a:pt x="1418" y="358"/>
                    <a:pt x="1489" y="275"/>
                    <a:pt x="1489" y="179"/>
                  </a:cubicBezTo>
                  <a:cubicBezTo>
                    <a:pt x="1489" y="72"/>
                    <a:pt x="1406"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480;p53">
              <a:extLst>
                <a:ext uri="{FF2B5EF4-FFF2-40B4-BE49-F238E27FC236}">
                  <a16:creationId xmlns:a16="http://schemas.microsoft.com/office/drawing/2014/main" id="{CE49A429-1607-4AAA-8D79-A8C07CEE9125}"/>
                </a:ext>
              </a:extLst>
            </p:cNvPr>
            <p:cNvSpPr/>
            <p:nvPr/>
          </p:nvSpPr>
          <p:spPr>
            <a:xfrm>
              <a:off x="6208520" y="1655296"/>
              <a:ext cx="47395" cy="11395"/>
            </a:xfrm>
            <a:custGeom>
              <a:avLst/>
              <a:gdLst/>
              <a:ahLst/>
              <a:cxnLst/>
              <a:rect l="l" t="t" r="r" b="b"/>
              <a:pathLst>
                <a:path w="1489" h="358" extrusionOk="0">
                  <a:moveTo>
                    <a:pt x="179" y="1"/>
                  </a:moveTo>
                  <a:cubicBezTo>
                    <a:pt x="83" y="1"/>
                    <a:pt x="0" y="72"/>
                    <a:pt x="0" y="179"/>
                  </a:cubicBezTo>
                  <a:cubicBezTo>
                    <a:pt x="0" y="275"/>
                    <a:pt x="83" y="358"/>
                    <a:pt x="179" y="358"/>
                  </a:cubicBezTo>
                  <a:lnTo>
                    <a:pt x="1310" y="358"/>
                  </a:lnTo>
                  <a:cubicBezTo>
                    <a:pt x="1417" y="358"/>
                    <a:pt x="1488" y="275"/>
                    <a:pt x="1488" y="179"/>
                  </a:cubicBezTo>
                  <a:cubicBezTo>
                    <a:pt x="1488" y="72"/>
                    <a:pt x="1405"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481;p53">
              <a:extLst>
                <a:ext uri="{FF2B5EF4-FFF2-40B4-BE49-F238E27FC236}">
                  <a16:creationId xmlns:a16="http://schemas.microsoft.com/office/drawing/2014/main" id="{6AE4A4D7-0695-4083-85A5-2632CA19F4DD}"/>
                </a:ext>
              </a:extLst>
            </p:cNvPr>
            <p:cNvSpPr/>
            <p:nvPr/>
          </p:nvSpPr>
          <p:spPr>
            <a:xfrm>
              <a:off x="6376391" y="1655296"/>
              <a:ext cx="47395" cy="11395"/>
            </a:xfrm>
            <a:custGeom>
              <a:avLst/>
              <a:gdLst/>
              <a:ahLst/>
              <a:cxnLst/>
              <a:rect l="l" t="t" r="r" b="b"/>
              <a:pathLst>
                <a:path w="1489" h="358" extrusionOk="0">
                  <a:moveTo>
                    <a:pt x="179" y="1"/>
                  </a:moveTo>
                  <a:cubicBezTo>
                    <a:pt x="72" y="1"/>
                    <a:pt x="1" y="72"/>
                    <a:pt x="1" y="179"/>
                  </a:cubicBezTo>
                  <a:cubicBezTo>
                    <a:pt x="1" y="275"/>
                    <a:pt x="72" y="358"/>
                    <a:pt x="179" y="358"/>
                  </a:cubicBezTo>
                  <a:lnTo>
                    <a:pt x="1310" y="358"/>
                  </a:lnTo>
                  <a:cubicBezTo>
                    <a:pt x="1417" y="358"/>
                    <a:pt x="1489" y="275"/>
                    <a:pt x="1489" y="179"/>
                  </a:cubicBezTo>
                  <a:cubicBezTo>
                    <a:pt x="1489" y="72"/>
                    <a:pt x="1417"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482;p53">
              <a:extLst>
                <a:ext uri="{FF2B5EF4-FFF2-40B4-BE49-F238E27FC236}">
                  <a16:creationId xmlns:a16="http://schemas.microsoft.com/office/drawing/2014/main" id="{64AC88B4-14B6-4D06-A32D-561F4CC86894}"/>
                </a:ext>
              </a:extLst>
            </p:cNvPr>
            <p:cNvSpPr/>
            <p:nvPr/>
          </p:nvSpPr>
          <p:spPr>
            <a:xfrm>
              <a:off x="6124743" y="1703041"/>
              <a:ext cx="47427" cy="11427"/>
            </a:xfrm>
            <a:custGeom>
              <a:avLst/>
              <a:gdLst/>
              <a:ahLst/>
              <a:cxnLst/>
              <a:rect l="l" t="t" r="r" b="b"/>
              <a:pathLst>
                <a:path w="1490" h="359" extrusionOk="0">
                  <a:moveTo>
                    <a:pt x="179" y="1"/>
                  </a:moveTo>
                  <a:cubicBezTo>
                    <a:pt x="72" y="1"/>
                    <a:pt x="1" y="72"/>
                    <a:pt x="1" y="180"/>
                  </a:cubicBezTo>
                  <a:cubicBezTo>
                    <a:pt x="1" y="275"/>
                    <a:pt x="72" y="358"/>
                    <a:pt x="179" y="358"/>
                  </a:cubicBezTo>
                  <a:lnTo>
                    <a:pt x="1310" y="358"/>
                  </a:lnTo>
                  <a:cubicBezTo>
                    <a:pt x="1418" y="358"/>
                    <a:pt x="1489" y="275"/>
                    <a:pt x="1489" y="180"/>
                  </a:cubicBezTo>
                  <a:cubicBezTo>
                    <a:pt x="1489" y="72"/>
                    <a:pt x="1406"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483;p53">
              <a:extLst>
                <a:ext uri="{FF2B5EF4-FFF2-40B4-BE49-F238E27FC236}">
                  <a16:creationId xmlns:a16="http://schemas.microsoft.com/office/drawing/2014/main" id="{FE6FAB87-EBE8-463E-BEE7-FF0A809A8BF8}"/>
                </a:ext>
              </a:extLst>
            </p:cNvPr>
            <p:cNvSpPr/>
            <p:nvPr/>
          </p:nvSpPr>
          <p:spPr>
            <a:xfrm>
              <a:off x="6292646" y="1703041"/>
              <a:ext cx="47395" cy="11427"/>
            </a:xfrm>
            <a:custGeom>
              <a:avLst/>
              <a:gdLst/>
              <a:ahLst/>
              <a:cxnLst/>
              <a:rect l="l" t="t" r="r" b="b"/>
              <a:pathLst>
                <a:path w="1489" h="359" extrusionOk="0">
                  <a:moveTo>
                    <a:pt x="179" y="1"/>
                  </a:moveTo>
                  <a:cubicBezTo>
                    <a:pt x="72" y="1"/>
                    <a:pt x="0" y="72"/>
                    <a:pt x="0" y="180"/>
                  </a:cubicBezTo>
                  <a:cubicBezTo>
                    <a:pt x="0" y="275"/>
                    <a:pt x="72" y="358"/>
                    <a:pt x="179" y="358"/>
                  </a:cubicBezTo>
                  <a:lnTo>
                    <a:pt x="1310" y="358"/>
                  </a:lnTo>
                  <a:cubicBezTo>
                    <a:pt x="1405" y="358"/>
                    <a:pt x="1489" y="275"/>
                    <a:pt x="1489" y="180"/>
                  </a:cubicBezTo>
                  <a:cubicBezTo>
                    <a:pt x="1489" y="72"/>
                    <a:pt x="1405"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484;p53">
              <a:extLst>
                <a:ext uri="{FF2B5EF4-FFF2-40B4-BE49-F238E27FC236}">
                  <a16:creationId xmlns:a16="http://schemas.microsoft.com/office/drawing/2014/main" id="{D8D0AEC3-F22C-483D-8998-2E4C7D390BAC}"/>
                </a:ext>
              </a:extLst>
            </p:cNvPr>
            <p:cNvSpPr/>
            <p:nvPr/>
          </p:nvSpPr>
          <p:spPr>
            <a:xfrm>
              <a:off x="6124743" y="1750818"/>
              <a:ext cx="47427" cy="11395"/>
            </a:xfrm>
            <a:custGeom>
              <a:avLst/>
              <a:gdLst/>
              <a:ahLst/>
              <a:cxnLst/>
              <a:rect l="l" t="t" r="r" b="b"/>
              <a:pathLst>
                <a:path w="1490" h="358" extrusionOk="0">
                  <a:moveTo>
                    <a:pt x="179" y="0"/>
                  </a:moveTo>
                  <a:cubicBezTo>
                    <a:pt x="72" y="0"/>
                    <a:pt x="1" y="72"/>
                    <a:pt x="1" y="179"/>
                  </a:cubicBezTo>
                  <a:cubicBezTo>
                    <a:pt x="1" y="286"/>
                    <a:pt x="72" y="357"/>
                    <a:pt x="179" y="357"/>
                  </a:cubicBezTo>
                  <a:lnTo>
                    <a:pt x="1310" y="357"/>
                  </a:lnTo>
                  <a:cubicBezTo>
                    <a:pt x="1418" y="357"/>
                    <a:pt x="1489" y="286"/>
                    <a:pt x="1489" y="179"/>
                  </a:cubicBezTo>
                  <a:cubicBezTo>
                    <a:pt x="1489" y="72"/>
                    <a:pt x="1406"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485;p53">
              <a:extLst>
                <a:ext uri="{FF2B5EF4-FFF2-40B4-BE49-F238E27FC236}">
                  <a16:creationId xmlns:a16="http://schemas.microsoft.com/office/drawing/2014/main" id="{92A05282-B74F-46A9-83E0-FD7CB15739B7}"/>
                </a:ext>
              </a:extLst>
            </p:cNvPr>
            <p:cNvSpPr/>
            <p:nvPr/>
          </p:nvSpPr>
          <p:spPr>
            <a:xfrm>
              <a:off x="6208520" y="1750818"/>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486;p53">
              <a:extLst>
                <a:ext uri="{FF2B5EF4-FFF2-40B4-BE49-F238E27FC236}">
                  <a16:creationId xmlns:a16="http://schemas.microsoft.com/office/drawing/2014/main" id="{AA2FA56E-3F61-4F01-9A4F-E1A4DC1E29A2}"/>
                </a:ext>
              </a:extLst>
            </p:cNvPr>
            <p:cNvSpPr/>
            <p:nvPr/>
          </p:nvSpPr>
          <p:spPr>
            <a:xfrm>
              <a:off x="6376391" y="1750818"/>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487;p53">
              <a:extLst>
                <a:ext uri="{FF2B5EF4-FFF2-40B4-BE49-F238E27FC236}">
                  <a16:creationId xmlns:a16="http://schemas.microsoft.com/office/drawing/2014/main" id="{026D60F9-8488-48E3-B316-78BA82B6861D}"/>
                </a:ext>
              </a:extLst>
            </p:cNvPr>
            <p:cNvSpPr/>
            <p:nvPr/>
          </p:nvSpPr>
          <p:spPr>
            <a:xfrm>
              <a:off x="6208520" y="1798563"/>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488;p53">
              <a:extLst>
                <a:ext uri="{FF2B5EF4-FFF2-40B4-BE49-F238E27FC236}">
                  <a16:creationId xmlns:a16="http://schemas.microsoft.com/office/drawing/2014/main" id="{F276A577-5F65-468E-8E3F-F06ED838E71B}"/>
                </a:ext>
              </a:extLst>
            </p:cNvPr>
            <p:cNvSpPr/>
            <p:nvPr/>
          </p:nvSpPr>
          <p:spPr>
            <a:xfrm>
              <a:off x="6292646" y="1798563"/>
              <a:ext cx="47395" cy="11395"/>
            </a:xfrm>
            <a:custGeom>
              <a:avLst/>
              <a:gdLst/>
              <a:ahLst/>
              <a:cxnLst/>
              <a:rect l="l" t="t" r="r" b="b"/>
              <a:pathLst>
                <a:path w="1489" h="358" extrusionOk="0">
                  <a:moveTo>
                    <a:pt x="179" y="0"/>
                  </a:moveTo>
                  <a:cubicBezTo>
                    <a:pt x="72" y="0"/>
                    <a:pt x="0" y="72"/>
                    <a:pt x="0" y="179"/>
                  </a:cubicBezTo>
                  <a:cubicBezTo>
                    <a:pt x="0" y="286"/>
                    <a:pt x="72" y="357"/>
                    <a:pt x="179" y="357"/>
                  </a:cubicBezTo>
                  <a:lnTo>
                    <a:pt x="1310" y="357"/>
                  </a:lnTo>
                  <a:cubicBezTo>
                    <a:pt x="1405" y="357"/>
                    <a:pt x="1489" y="286"/>
                    <a:pt x="1489" y="179"/>
                  </a:cubicBezTo>
                  <a:cubicBezTo>
                    <a:pt x="1489" y="72"/>
                    <a:pt x="1405"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489;p53">
              <a:extLst>
                <a:ext uri="{FF2B5EF4-FFF2-40B4-BE49-F238E27FC236}">
                  <a16:creationId xmlns:a16="http://schemas.microsoft.com/office/drawing/2014/main" id="{F66BE270-AD24-4624-B890-F22EF6BF8CFB}"/>
                </a:ext>
              </a:extLst>
            </p:cNvPr>
            <p:cNvSpPr/>
            <p:nvPr/>
          </p:nvSpPr>
          <p:spPr>
            <a:xfrm>
              <a:off x="6376391" y="1798563"/>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490;p53">
              <a:extLst>
                <a:ext uri="{FF2B5EF4-FFF2-40B4-BE49-F238E27FC236}">
                  <a16:creationId xmlns:a16="http://schemas.microsoft.com/office/drawing/2014/main" id="{F0DD0F14-CA79-4B57-8339-A5D9D532725F}"/>
                </a:ext>
              </a:extLst>
            </p:cNvPr>
            <p:cNvSpPr/>
            <p:nvPr/>
          </p:nvSpPr>
          <p:spPr>
            <a:xfrm>
              <a:off x="6207756" y="1690723"/>
              <a:ext cx="48923" cy="35108"/>
            </a:xfrm>
            <a:custGeom>
              <a:avLst/>
              <a:gdLst/>
              <a:ahLst/>
              <a:cxnLst/>
              <a:rect l="l" t="t" r="r" b="b"/>
              <a:pathLst>
                <a:path w="1537" h="1103" extrusionOk="0">
                  <a:moveTo>
                    <a:pt x="1328" y="1"/>
                  </a:moveTo>
                  <a:cubicBezTo>
                    <a:pt x="1283" y="1"/>
                    <a:pt x="1239" y="19"/>
                    <a:pt x="1203" y="55"/>
                  </a:cubicBezTo>
                  <a:lnTo>
                    <a:pt x="584" y="686"/>
                  </a:lnTo>
                  <a:lnTo>
                    <a:pt x="322" y="436"/>
                  </a:lnTo>
                  <a:cubicBezTo>
                    <a:pt x="286" y="394"/>
                    <a:pt x="241" y="373"/>
                    <a:pt x="197" y="373"/>
                  </a:cubicBezTo>
                  <a:cubicBezTo>
                    <a:pt x="152" y="373"/>
                    <a:pt x="107" y="394"/>
                    <a:pt x="72" y="436"/>
                  </a:cubicBezTo>
                  <a:cubicBezTo>
                    <a:pt x="0" y="507"/>
                    <a:pt x="0" y="614"/>
                    <a:pt x="72" y="686"/>
                  </a:cubicBezTo>
                  <a:lnTo>
                    <a:pt x="441" y="1055"/>
                  </a:lnTo>
                  <a:cubicBezTo>
                    <a:pt x="477" y="1078"/>
                    <a:pt x="512" y="1102"/>
                    <a:pt x="560" y="1102"/>
                  </a:cubicBezTo>
                  <a:cubicBezTo>
                    <a:pt x="607" y="1102"/>
                    <a:pt x="655" y="1078"/>
                    <a:pt x="679" y="1055"/>
                  </a:cubicBezTo>
                  <a:lnTo>
                    <a:pt x="1441" y="293"/>
                  </a:lnTo>
                  <a:cubicBezTo>
                    <a:pt x="1536" y="233"/>
                    <a:pt x="1536" y="138"/>
                    <a:pt x="1453" y="55"/>
                  </a:cubicBezTo>
                  <a:cubicBezTo>
                    <a:pt x="1417" y="19"/>
                    <a:pt x="1372" y="1"/>
                    <a:pt x="1328"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491;p53">
              <a:extLst>
                <a:ext uri="{FF2B5EF4-FFF2-40B4-BE49-F238E27FC236}">
                  <a16:creationId xmlns:a16="http://schemas.microsoft.com/office/drawing/2014/main" id="{31FC522E-A756-4509-87AD-4923D0550CB8}"/>
                </a:ext>
              </a:extLst>
            </p:cNvPr>
            <p:cNvSpPr/>
            <p:nvPr/>
          </p:nvSpPr>
          <p:spPr>
            <a:xfrm>
              <a:off x="6376009" y="1690723"/>
              <a:ext cx="48159" cy="35108"/>
            </a:xfrm>
            <a:custGeom>
              <a:avLst/>
              <a:gdLst/>
              <a:ahLst/>
              <a:cxnLst/>
              <a:rect l="l" t="t" r="r" b="b"/>
              <a:pathLst>
                <a:path w="1513" h="1103" extrusionOk="0">
                  <a:moveTo>
                    <a:pt x="1328" y="1"/>
                  </a:moveTo>
                  <a:cubicBezTo>
                    <a:pt x="1284" y="1"/>
                    <a:pt x="1239" y="19"/>
                    <a:pt x="1203" y="55"/>
                  </a:cubicBezTo>
                  <a:lnTo>
                    <a:pt x="572" y="686"/>
                  </a:lnTo>
                  <a:lnTo>
                    <a:pt x="322" y="436"/>
                  </a:lnTo>
                  <a:cubicBezTo>
                    <a:pt x="286" y="394"/>
                    <a:pt x="242" y="373"/>
                    <a:pt x="197" y="373"/>
                  </a:cubicBezTo>
                  <a:cubicBezTo>
                    <a:pt x="152" y="373"/>
                    <a:pt x="108" y="394"/>
                    <a:pt x="72" y="436"/>
                  </a:cubicBezTo>
                  <a:cubicBezTo>
                    <a:pt x="1" y="507"/>
                    <a:pt x="1" y="614"/>
                    <a:pt x="72" y="686"/>
                  </a:cubicBezTo>
                  <a:lnTo>
                    <a:pt x="441" y="1055"/>
                  </a:lnTo>
                  <a:cubicBezTo>
                    <a:pt x="477" y="1078"/>
                    <a:pt x="513" y="1102"/>
                    <a:pt x="560" y="1102"/>
                  </a:cubicBezTo>
                  <a:cubicBezTo>
                    <a:pt x="608" y="1102"/>
                    <a:pt x="644" y="1078"/>
                    <a:pt x="679" y="1055"/>
                  </a:cubicBezTo>
                  <a:lnTo>
                    <a:pt x="1441" y="293"/>
                  </a:lnTo>
                  <a:cubicBezTo>
                    <a:pt x="1513" y="233"/>
                    <a:pt x="1513" y="138"/>
                    <a:pt x="1453" y="55"/>
                  </a:cubicBezTo>
                  <a:cubicBezTo>
                    <a:pt x="1417" y="19"/>
                    <a:pt x="1373" y="1"/>
                    <a:pt x="1328"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492;p53">
              <a:extLst>
                <a:ext uri="{FF2B5EF4-FFF2-40B4-BE49-F238E27FC236}">
                  <a16:creationId xmlns:a16="http://schemas.microsoft.com/office/drawing/2014/main" id="{0AFD7310-ED46-4CA4-ABDE-A2E685A80E0E}"/>
                </a:ext>
              </a:extLst>
            </p:cNvPr>
            <p:cNvSpPr/>
            <p:nvPr/>
          </p:nvSpPr>
          <p:spPr>
            <a:xfrm>
              <a:off x="6291500" y="1738595"/>
              <a:ext cx="48923" cy="34981"/>
            </a:xfrm>
            <a:custGeom>
              <a:avLst/>
              <a:gdLst/>
              <a:ahLst/>
              <a:cxnLst/>
              <a:rect l="l" t="t" r="r" b="b"/>
              <a:pathLst>
                <a:path w="1537" h="1099" extrusionOk="0">
                  <a:moveTo>
                    <a:pt x="1334" y="0"/>
                  </a:moveTo>
                  <a:cubicBezTo>
                    <a:pt x="1289" y="0"/>
                    <a:pt x="1245" y="21"/>
                    <a:pt x="1203" y="63"/>
                  </a:cubicBezTo>
                  <a:lnTo>
                    <a:pt x="584" y="682"/>
                  </a:lnTo>
                  <a:lnTo>
                    <a:pt x="322" y="432"/>
                  </a:lnTo>
                  <a:cubicBezTo>
                    <a:pt x="286" y="396"/>
                    <a:pt x="242" y="378"/>
                    <a:pt x="197" y="378"/>
                  </a:cubicBezTo>
                  <a:cubicBezTo>
                    <a:pt x="152" y="378"/>
                    <a:pt x="108" y="396"/>
                    <a:pt x="72" y="432"/>
                  </a:cubicBezTo>
                  <a:cubicBezTo>
                    <a:pt x="1" y="503"/>
                    <a:pt x="1" y="610"/>
                    <a:pt x="72" y="682"/>
                  </a:cubicBezTo>
                  <a:lnTo>
                    <a:pt x="441" y="1051"/>
                  </a:lnTo>
                  <a:cubicBezTo>
                    <a:pt x="477" y="1087"/>
                    <a:pt x="524" y="1098"/>
                    <a:pt x="560" y="1098"/>
                  </a:cubicBezTo>
                  <a:cubicBezTo>
                    <a:pt x="608" y="1098"/>
                    <a:pt x="655" y="1087"/>
                    <a:pt x="679" y="1051"/>
                  </a:cubicBezTo>
                  <a:lnTo>
                    <a:pt x="1441" y="301"/>
                  </a:lnTo>
                  <a:cubicBezTo>
                    <a:pt x="1536" y="241"/>
                    <a:pt x="1536" y="134"/>
                    <a:pt x="1465" y="63"/>
                  </a:cubicBezTo>
                  <a:cubicBezTo>
                    <a:pt x="1423" y="21"/>
                    <a:pt x="1379" y="0"/>
                    <a:pt x="1334"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493;p53">
              <a:extLst>
                <a:ext uri="{FF2B5EF4-FFF2-40B4-BE49-F238E27FC236}">
                  <a16:creationId xmlns:a16="http://schemas.microsoft.com/office/drawing/2014/main" id="{B16FD532-2C03-4AC4-9A32-79506C86D2BB}"/>
                </a:ext>
              </a:extLst>
            </p:cNvPr>
            <p:cNvSpPr/>
            <p:nvPr/>
          </p:nvSpPr>
          <p:spPr>
            <a:xfrm>
              <a:off x="6123629" y="1786627"/>
              <a:ext cx="48891" cy="34695"/>
            </a:xfrm>
            <a:custGeom>
              <a:avLst/>
              <a:gdLst/>
              <a:ahLst/>
              <a:cxnLst/>
              <a:rect l="l" t="t" r="r" b="b"/>
              <a:pathLst>
                <a:path w="1536" h="1090" extrusionOk="0">
                  <a:moveTo>
                    <a:pt x="1340" y="0"/>
                  </a:moveTo>
                  <a:cubicBezTo>
                    <a:pt x="1295" y="0"/>
                    <a:pt x="1250" y="18"/>
                    <a:pt x="1215" y="54"/>
                  </a:cubicBezTo>
                  <a:lnTo>
                    <a:pt x="583" y="673"/>
                  </a:lnTo>
                  <a:lnTo>
                    <a:pt x="333" y="423"/>
                  </a:lnTo>
                  <a:cubicBezTo>
                    <a:pt x="298" y="387"/>
                    <a:pt x="253" y="369"/>
                    <a:pt x="208" y="369"/>
                  </a:cubicBezTo>
                  <a:cubicBezTo>
                    <a:pt x="164" y="369"/>
                    <a:pt x="119" y="387"/>
                    <a:pt x="83" y="423"/>
                  </a:cubicBezTo>
                  <a:cubicBezTo>
                    <a:pt x="0" y="494"/>
                    <a:pt x="0" y="601"/>
                    <a:pt x="83" y="673"/>
                  </a:cubicBezTo>
                  <a:lnTo>
                    <a:pt x="453" y="1042"/>
                  </a:lnTo>
                  <a:cubicBezTo>
                    <a:pt x="476" y="1078"/>
                    <a:pt x="524" y="1090"/>
                    <a:pt x="572" y="1090"/>
                  </a:cubicBezTo>
                  <a:cubicBezTo>
                    <a:pt x="619" y="1090"/>
                    <a:pt x="655" y="1078"/>
                    <a:pt x="691" y="1042"/>
                  </a:cubicBezTo>
                  <a:lnTo>
                    <a:pt x="1453" y="292"/>
                  </a:lnTo>
                  <a:cubicBezTo>
                    <a:pt x="1536" y="232"/>
                    <a:pt x="1536" y="125"/>
                    <a:pt x="1465" y="54"/>
                  </a:cubicBezTo>
                  <a:cubicBezTo>
                    <a:pt x="1429" y="18"/>
                    <a:pt x="1384" y="0"/>
                    <a:pt x="134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494;p53">
              <a:extLst>
                <a:ext uri="{FF2B5EF4-FFF2-40B4-BE49-F238E27FC236}">
                  <a16:creationId xmlns:a16="http://schemas.microsoft.com/office/drawing/2014/main" id="{E1557CAC-CC12-439E-AD87-9FB2080618A9}"/>
                </a:ext>
              </a:extLst>
            </p:cNvPr>
            <p:cNvSpPr/>
            <p:nvPr/>
          </p:nvSpPr>
          <p:spPr>
            <a:xfrm>
              <a:off x="6291500" y="1642978"/>
              <a:ext cx="48923" cy="34727"/>
            </a:xfrm>
            <a:custGeom>
              <a:avLst/>
              <a:gdLst/>
              <a:ahLst/>
              <a:cxnLst/>
              <a:rect l="l" t="t" r="r" b="b"/>
              <a:pathLst>
                <a:path w="1537" h="1091" extrusionOk="0">
                  <a:moveTo>
                    <a:pt x="1334" y="1"/>
                  </a:moveTo>
                  <a:cubicBezTo>
                    <a:pt x="1289" y="1"/>
                    <a:pt x="1245" y="19"/>
                    <a:pt x="1203" y="54"/>
                  </a:cubicBezTo>
                  <a:lnTo>
                    <a:pt x="584" y="673"/>
                  </a:lnTo>
                  <a:lnTo>
                    <a:pt x="322" y="423"/>
                  </a:lnTo>
                  <a:cubicBezTo>
                    <a:pt x="286" y="388"/>
                    <a:pt x="242" y="370"/>
                    <a:pt x="197" y="370"/>
                  </a:cubicBezTo>
                  <a:cubicBezTo>
                    <a:pt x="152" y="370"/>
                    <a:pt x="108" y="388"/>
                    <a:pt x="72" y="423"/>
                  </a:cubicBezTo>
                  <a:cubicBezTo>
                    <a:pt x="1" y="495"/>
                    <a:pt x="1" y="602"/>
                    <a:pt x="72" y="673"/>
                  </a:cubicBezTo>
                  <a:lnTo>
                    <a:pt x="441" y="1054"/>
                  </a:lnTo>
                  <a:cubicBezTo>
                    <a:pt x="477" y="1078"/>
                    <a:pt x="524" y="1090"/>
                    <a:pt x="560" y="1090"/>
                  </a:cubicBezTo>
                  <a:cubicBezTo>
                    <a:pt x="608" y="1090"/>
                    <a:pt x="655" y="1078"/>
                    <a:pt x="679" y="1054"/>
                  </a:cubicBezTo>
                  <a:lnTo>
                    <a:pt x="1441" y="292"/>
                  </a:lnTo>
                  <a:cubicBezTo>
                    <a:pt x="1536" y="233"/>
                    <a:pt x="1536" y="114"/>
                    <a:pt x="1465" y="54"/>
                  </a:cubicBezTo>
                  <a:cubicBezTo>
                    <a:pt x="1423" y="19"/>
                    <a:pt x="1379" y="1"/>
                    <a:pt x="1334"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1566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46" y="274960"/>
            <a:ext cx="11131749" cy="1325563"/>
          </a:xfrm>
        </p:spPr>
        <p:txBody>
          <a:bodyPr>
            <a:normAutofit/>
          </a:bodyPr>
          <a:lstStyle/>
          <a:p>
            <a:pPr algn="ctr"/>
            <a:r>
              <a:rPr lang="ka-GE" b="1" dirty="0">
                <a:solidFill>
                  <a:schemeClr val="accent1">
                    <a:lumMod val="75000"/>
                  </a:schemeClr>
                </a:solidFill>
              </a:rPr>
              <a:t>დამატებითი მიმართულებები და ღონისძიებები</a:t>
            </a:r>
            <a:endParaRPr lang="nb-NO"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1748086"/>
              </p:ext>
            </p:extLst>
          </p:nvPr>
        </p:nvGraphicFramePr>
        <p:xfrm>
          <a:off x="355046" y="1757633"/>
          <a:ext cx="11951854" cy="476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996665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555118"/>
            <a:ext cx="8911687" cy="1280890"/>
          </a:xfrm>
        </p:spPr>
        <p:txBody>
          <a:bodyPr/>
          <a:lstStyle/>
          <a:p>
            <a:pPr algn="ctr"/>
            <a:r>
              <a:rPr lang="ka-GE" dirty="0">
                <a:solidFill>
                  <a:schemeClr val="tx2">
                    <a:lumMod val="75000"/>
                  </a:schemeClr>
                </a:solidFill>
              </a:rPr>
              <a:t>ლოჯისტიკა</a:t>
            </a:r>
            <a:endParaRPr lang="en-US" dirty="0">
              <a:solidFill>
                <a:schemeClr val="tx2">
                  <a:lumMod val="75000"/>
                </a:schemeClr>
              </a:solidFill>
            </a:endParaRPr>
          </a:p>
        </p:txBody>
      </p:sp>
      <p:graphicFrame>
        <p:nvGraphicFramePr>
          <p:cNvPr id="5" name="Content Placeholder 7"/>
          <p:cNvGraphicFramePr>
            <a:graphicFrameLocks/>
          </p:cNvGraphicFramePr>
          <p:nvPr>
            <p:extLst>
              <p:ext uri="{D42A27DB-BD31-4B8C-83A1-F6EECF244321}">
                <p14:modId xmlns:p14="http://schemas.microsoft.com/office/powerpoint/2010/main" val="1427276026"/>
              </p:ext>
            </p:extLst>
          </p:nvPr>
        </p:nvGraphicFramePr>
        <p:xfrm>
          <a:off x="0" y="1553842"/>
          <a:ext cx="4626292"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6"/>
          <p:cNvSpPr txBox="1">
            <a:spLocks/>
          </p:cNvSpPr>
          <p:nvPr/>
        </p:nvSpPr>
        <p:spPr>
          <a:xfrm>
            <a:off x="5197419" y="1836008"/>
            <a:ext cx="6712796" cy="45085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ka-GE" sz="2400" dirty="0">
                <a:solidFill>
                  <a:schemeClr val="tx2">
                    <a:lumMod val="75000"/>
                  </a:schemeClr>
                </a:solidFill>
                <a:latin typeface="Calibri" panose="020F0502020204030204" pitchFamily="34" charset="0"/>
                <a:cs typeface="Calibri" panose="020F0502020204030204" pitchFamily="34" charset="0"/>
              </a:rPr>
              <a:t>მუდმივი გუნდი, რომელიც თვალს მიადევნებს სტანდარტებს, აღრიცხავს და განაახლებს მიმდინარე მოთხოვნას, უზრუნველყოფს მიწოდების სქემას და აწარმოებს გათვლებს</a:t>
            </a:r>
          </a:p>
          <a:p>
            <a:r>
              <a:rPr lang="ka-GE" sz="2400" dirty="0">
                <a:solidFill>
                  <a:schemeClr val="tx2">
                    <a:lumMod val="75000"/>
                  </a:schemeClr>
                </a:solidFill>
                <a:latin typeface="Calibri" panose="020F0502020204030204" pitchFamily="34" charset="0"/>
                <a:cs typeface="Calibri" panose="020F0502020204030204" pitchFamily="34" charset="0"/>
              </a:rPr>
              <a:t>პირადი დაცვის საშუალებებისა და სამკურნალო გაიდლაინით გაწერილი პრეპარატების ერთიანი შესყიდვის მექანიზმი ექვსი თვის პერიოდზე</a:t>
            </a:r>
          </a:p>
          <a:p>
            <a:r>
              <a:rPr lang="ka-GE" sz="2400" dirty="0">
                <a:solidFill>
                  <a:schemeClr val="tx2">
                    <a:lumMod val="75000"/>
                  </a:schemeClr>
                </a:solidFill>
                <a:latin typeface="Calibri" panose="020F0502020204030204" pitchFamily="34" charset="0"/>
                <a:cs typeface="Calibri" panose="020F0502020204030204" pitchFamily="34" charset="0"/>
              </a:rPr>
              <a:t>ადგილობრივი წარმოების გაძლიერება</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9475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113" y="388391"/>
            <a:ext cx="10515600" cy="1325563"/>
          </a:xfrm>
        </p:spPr>
        <p:txBody>
          <a:bodyPr/>
          <a:lstStyle/>
          <a:p>
            <a:r>
              <a:rPr lang="ka-GE" sz="4000" dirty="0">
                <a:solidFill>
                  <a:schemeClr val="accent2">
                    <a:lumMod val="50000"/>
                  </a:schemeClr>
                </a:solidFill>
              </a:rPr>
              <a:t>საინფორმაციო ტექნოლოგიები</a:t>
            </a:r>
            <a:endParaRPr lang="nb-NO" sz="4000" dirty="0">
              <a:solidFill>
                <a:schemeClr val="accent2">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4958128"/>
              </p:ext>
            </p:extLst>
          </p:nvPr>
        </p:nvGraphicFramePr>
        <p:xfrm>
          <a:off x="284019" y="1409988"/>
          <a:ext cx="11630890" cy="5101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247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609600" y="139471"/>
            <a:ext cx="10965180" cy="99114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3200" b="1" dirty="0">
                <a:solidFill>
                  <a:schemeClr val="accent4">
                    <a:lumMod val="75000"/>
                  </a:schemeClr>
                </a:solidFill>
              </a:rPr>
              <a:t>ჯანდაცვის სერვისების მობილიზება კოვიდზე რეაგირებისთვის </a:t>
            </a:r>
            <a:endParaRPr lang="en-US" sz="3200" b="1" dirty="0">
              <a:solidFill>
                <a:schemeClr val="accent4">
                  <a:lumMod val="75000"/>
                </a:schemeClr>
              </a:solidFill>
            </a:endParaRPr>
          </a:p>
        </p:txBody>
      </p:sp>
      <p:sp>
        <p:nvSpPr>
          <p:cNvPr id="22" name="Rectangle 21"/>
          <p:cNvSpPr/>
          <p:nvPr/>
        </p:nvSpPr>
        <p:spPr>
          <a:xfrm>
            <a:off x="0" y="5515671"/>
            <a:ext cx="12275820" cy="1077218"/>
          </a:xfrm>
          <a:prstGeom prst="rect">
            <a:avLst/>
          </a:prstGeom>
        </p:spPr>
        <p:txBody>
          <a:bodyPr wrap="square">
            <a:spAutoFit/>
          </a:bodyPr>
          <a:lstStyle/>
          <a:p>
            <a:pPr algn="ctr"/>
            <a:r>
              <a:rPr lang="ka-GE" sz="1600" b="1" dirty="0">
                <a:solidFill>
                  <a:schemeClr val="accent4">
                    <a:lumMod val="50000"/>
                  </a:schemeClr>
                </a:solidFill>
              </a:rPr>
              <a:t>საზოგადოებრივი ჯანდაცვის რაიონული სამსახურები, დაავადებათა კონტროლისა და </a:t>
            </a:r>
            <a:endParaRPr lang="en-US" sz="1600" b="1" dirty="0">
              <a:solidFill>
                <a:schemeClr val="accent4">
                  <a:lumMod val="50000"/>
                </a:schemeClr>
              </a:solidFill>
            </a:endParaRPr>
          </a:p>
          <a:p>
            <a:pPr algn="ctr"/>
            <a:r>
              <a:rPr lang="ka-GE" sz="1600" b="1" dirty="0">
                <a:solidFill>
                  <a:schemeClr val="accent4">
                    <a:lumMod val="50000"/>
                  </a:schemeClr>
                </a:solidFill>
              </a:rPr>
              <a:t>საზოგადოებრივი ჯანმრთელობის ცენტრის ეპიდემიოლოგიური სამსახური </a:t>
            </a:r>
          </a:p>
          <a:p>
            <a:pPr algn="ctr"/>
            <a:endParaRPr lang="ka-GE" sz="1600" b="1" dirty="0">
              <a:solidFill>
                <a:schemeClr val="accent4">
                  <a:lumMod val="50000"/>
                </a:schemeClr>
              </a:solidFill>
            </a:endParaRPr>
          </a:p>
          <a:p>
            <a:pPr algn="ctr"/>
            <a:r>
              <a:rPr lang="ka-GE" sz="1600" b="1" dirty="0">
                <a:solidFill>
                  <a:schemeClr val="accent4">
                    <a:lumMod val="50000"/>
                  </a:schemeClr>
                </a:solidFill>
              </a:rPr>
              <a:t>მეთვალყურეობა/მართვა 101 საკარანტინე ზონაში (სასტუმროებში)</a:t>
            </a:r>
          </a:p>
        </p:txBody>
      </p:sp>
      <p:sp>
        <p:nvSpPr>
          <p:cNvPr id="52" name="Rectangle 51"/>
          <p:cNvSpPr/>
          <p:nvPr/>
        </p:nvSpPr>
        <p:spPr>
          <a:xfrm>
            <a:off x="796667" y="1469053"/>
            <a:ext cx="10126980" cy="923330"/>
          </a:xfrm>
          <a:prstGeom prst="rect">
            <a:avLst/>
          </a:prstGeom>
        </p:spPr>
        <p:txBody>
          <a:bodyPr wrap="square">
            <a:spAutoFit/>
          </a:bodyPr>
          <a:lstStyle/>
          <a:p>
            <a:pPr algn="ctr"/>
            <a:r>
              <a:rPr lang="ka-GE" b="1" dirty="0">
                <a:solidFill>
                  <a:srgbClr val="0B6F65"/>
                </a:solidFill>
              </a:rPr>
              <a:t>კოვიდ-19-ზე რეაგირების მარეგულირებელი ჩარჩო: </a:t>
            </a:r>
          </a:p>
          <a:p>
            <a:pPr algn="ctr"/>
            <a:r>
              <a:rPr lang="ka-GE" dirty="0">
                <a:solidFill>
                  <a:srgbClr val="0B6F65"/>
                </a:solidFill>
              </a:rPr>
              <a:t>მიზნობრივი ტესტირების ალგორითმი, შემთხვევის მართვის გაიდლაინი, ჰოსპიტლების მობილიზაციის გეგმა, ინფექციის კონტროლის ახალი რეგულაციები</a:t>
            </a:r>
            <a:endParaRPr lang="en-US" dirty="0">
              <a:solidFill>
                <a:srgbClr val="0B6F65"/>
              </a:solidFill>
            </a:endParaRPr>
          </a:p>
        </p:txBody>
      </p:sp>
      <p:grpSp>
        <p:nvGrpSpPr>
          <p:cNvPr id="2" name="Group 1">
            <a:extLst>
              <a:ext uri="{FF2B5EF4-FFF2-40B4-BE49-F238E27FC236}">
                <a16:creationId xmlns:a16="http://schemas.microsoft.com/office/drawing/2014/main" id="{0D8998FB-62E2-441A-9CE7-B01FACBEF56D}"/>
              </a:ext>
            </a:extLst>
          </p:cNvPr>
          <p:cNvGrpSpPr/>
          <p:nvPr/>
        </p:nvGrpSpPr>
        <p:grpSpPr>
          <a:xfrm>
            <a:off x="796667" y="2830102"/>
            <a:ext cx="10626848" cy="2360677"/>
            <a:chOff x="796667" y="2830102"/>
            <a:chExt cx="10626848" cy="2360677"/>
          </a:xfrm>
        </p:grpSpPr>
        <p:sp>
          <p:nvSpPr>
            <p:cNvPr id="17" name="TextBox 16"/>
            <p:cNvSpPr txBox="1"/>
            <p:nvPr/>
          </p:nvSpPr>
          <p:spPr>
            <a:xfrm>
              <a:off x="796667" y="3706101"/>
              <a:ext cx="2873828" cy="1477328"/>
            </a:xfrm>
            <a:prstGeom prst="rect">
              <a:avLst/>
            </a:prstGeom>
            <a:solidFill>
              <a:schemeClr val="accent3">
                <a:lumMod val="75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a-GE" dirty="0">
                  <a:solidFill>
                    <a:schemeClr val="bg1"/>
                  </a:solidFill>
                </a:rPr>
                <a:t>112-ი და 25 პირველადი ჯანდაცვის ცენტრი „ონლაინ კონსულტაციის მოდელისთვის“ </a:t>
              </a:r>
            </a:p>
            <a:p>
              <a:pPr algn="ctr"/>
              <a:endParaRPr lang="ka-GE" dirty="0">
                <a:solidFill>
                  <a:schemeClr val="bg1"/>
                </a:solidFill>
              </a:endParaRPr>
            </a:p>
          </p:txBody>
        </p:sp>
        <p:sp>
          <p:nvSpPr>
            <p:cNvPr id="18" name="TextBox 17"/>
            <p:cNvSpPr txBox="1"/>
            <p:nvPr/>
          </p:nvSpPr>
          <p:spPr>
            <a:xfrm>
              <a:off x="4111709" y="3713451"/>
              <a:ext cx="2616925" cy="1477328"/>
            </a:xfrm>
            <a:prstGeom prst="rect">
              <a:avLst/>
            </a:prstGeom>
            <a:solidFill>
              <a:schemeClr val="accent4">
                <a:lumMod val="75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a-GE" dirty="0">
                  <a:solidFill>
                    <a:schemeClr val="bg1"/>
                  </a:solidFill>
                </a:rPr>
                <a:t>ლუგარის ლაბორატორია და 29 სახელმწიფო და კერძო ლაბორატორია </a:t>
              </a:r>
              <a:r>
                <a:rPr lang="en-US" dirty="0">
                  <a:solidFill>
                    <a:schemeClr val="bg1"/>
                  </a:solidFill>
                </a:rPr>
                <a:t>PCR </a:t>
              </a:r>
              <a:r>
                <a:rPr lang="ka-GE" dirty="0">
                  <a:solidFill>
                    <a:schemeClr val="bg1"/>
                  </a:solidFill>
                </a:rPr>
                <a:t>ტესტირებისთვის</a:t>
              </a:r>
            </a:p>
          </p:txBody>
        </p:sp>
        <p:sp>
          <p:nvSpPr>
            <p:cNvPr id="36" name="Google Shape;242;p25"/>
            <p:cNvSpPr/>
            <p:nvPr/>
          </p:nvSpPr>
          <p:spPr>
            <a:xfrm>
              <a:off x="4111708" y="2830102"/>
              <a:ext cx="2616925" cy="457200"/>
            </a:xfrm>
            <a:prstGeom prst="rect">
              <a:avLst/>
            </a:prstGeom>
            <a:solidFill>
              <a:schemeClr val="accent4">
                <a:lumMod val="75000"/>
              </a:schemeClr>
            </a:solidFill>
            <a:ln w="28575" cap="flat" cmpd="sng">
              <a:solidFill>
                <a:srgbClr val="694C8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243;p25"/>
            <p:cNvSpPr/>
            <p:nvPr/>
          </p:nvSpPr>
          <p:spPr>
            <a:xfrm>
              <a:off x="796667" y="2833126"/>
              <a:ext cx="2873827" cy="457200"/>
            </a:xfrm>
            <a:prstGeom prst="rect">
              <a:avLst/>
            </a:prstGeom>
            <a:solidFill>
              <a:schemeClr val="accent3">
                <a:lumMod val="75000"/>
              </a:schemeClr>
            </a:solidFill>
            <a:ln w="19050" cap="flat" cmpd="sng">
              <a:solidFill>
                <a:srgbClr val="71435A"/>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244;p25"/>
            <p:cNvSpPr/>
            <p:nvPr/>
          </p:nvSpPr>
          <p:spPr>
            <a:xfrm>
              <a:off x="7184417" y="2836686"/>
              <a:ext cx="4239098" cy="457200"/>
            </a:xfrm>
            <a:prstGeom prst="rect">
              <a:avLst/>
            </a:prstGeom>
            <a:solidFill>
              <a:schemeClr val="bg2">
                <a:lumMod val="50000"/>
              </a:schemeClr>
            </a:solidFill>
            <a:ln w="19050" cap="flat" cmpd="sng">
              <a:solidFill>
                <a:srgbClr val="92577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cxnSp>
          <p:nvCxnSpPr>
            <p:cNvPr id="46" name="Google Shape;256;p25"/>
            <p:cNvCxnSpPr/>
            <p:nvPr/>
          </p:nvCxnSpPr>
          <p:spPr>
            <a:xfrm>
              <a:off x="2206452" y="3290326"/>
              <a:ext cx="0" cy="334800"/>
            </a:xfrm>
            <a:prstGeom prst="straightConnector1">
              <a:avLst/>
            </a:prstGeom>
            <a:noFill/>
            <a:ln w="28575" cap="flat" cmpd="sng">
              <a:solidFill>
                <a:srgbClr val="925775"/>
              </a:solidFill>
              <a:prstDash val="solid"/>
              <a:round/>
              <a:headEnd type="none" w="med" len="med"/>
              <a:tailEnd type="oval" w="med" len="med"/>
            </a:ln>
          </p:spPr>
        </p:cxnSp>
        <p:cxnSp>
          <p:nvCxnSpPr>
            <p:cNvPr id="47" name="Google Shape;257;p25"/>
            <p:cNvCxnSpPr/>
            <p:nvPr/>
          </p:nvCxnSpPr>
          <p:spPr>
            <a:xfrm>
              <a:off x="5427455" y="3287302"/>
              <a:ext cx="0" cy="334800"/>
            </a:xfrm>
            <a:prstGeom prst="straightConnector1">
              <a:avLst/>
            </a:prstGeom>
            <a:noFill/>
            <a:ln w="28575" cap="flat" cmpd="sng">
              <a:solidFill>
                <a:srgbClr val="694C84"/>
              </a:solidFill>
              <a:prstDash val="solid"/>
              <a:round/>
              <a:headEnd type="none" w="med" len="med"/>
              <a:tailEnd type="oval" w="med" len="med"/>
            </a:ln>
          </p:spPr>
        </p:cxnSp>
        <p:cxnSp>
          <p:nvCxnSpPr>
            <p:cNvPr id="48" name="Google Shape;258;p25"/>
            <p:cNvCxnSpPr/>
            <p:nvPr/>
          </p:nvCxnSpPr>
          <p:spPr>
            <a:xfrm>
              <a:off x="9260649" y="3328230"/>
              <a:ext cx="0" cy="334800"/>
            </a:xfrm>
            <a:prstGeom prst="straightConnector1">
              <a:avLst/>
            </a:prstGeom>
            <a:noFill/>
            <a:ln w="28575" cap="flat" cmpd="sng">
              <a:solidFill>
                <a:srgbClr val="925775"/>
              </a:solidFill>
              <a:prstDash val="solid"/>
              <a:round/>
              <a:headEnd type="none" w="med" len="med"/>
              <a:tailEnd type="oval" w="med" len="med"/>
            </a:ln>
          </p:spPr>
        </p:cxnSp>
        <p:sp>
          <p:nvSpPr>
            <p:cNvPr id="53" name="Rectangle 52"/>
            <p:cNvSpPr/>
            <p:nvPr/>
          </p:nvSpPr>
          <p:spPr>
            <a:xfrm>
              <a:off x="874073" y="2850211"/>
              <a:ext cx="2719014" cy="369332"/>
            </a:xfrm>
            <a:prstGeom prst="rect">
              <a:avLst/>
            </a:prstGeom>
          </p:spPr>
          <p:txBody>
            <a:bodyPr wrap="none">
              <a:spAutoFit/>
            </a:bodyPr>
            <a:lstStyle/>
            <a:p>
              <a:pPr algn="ctr"/>
              <a:r>
                <a:rPr lang="ka-GE" dirty="0">
                  <a:solidFill>
                    <a:schemeClr val="bg1"/>
                  </a:solidFill>
                </a:rPr>
                <a:t>„ცხელებაზე“</a:t>
              </a:r>
              <a:r>
                <a:rPr lang="en-US" dirty="0">
                  <a:solidFill>
                    <a:schemeClr val="bg1"/>
                  </a:solidFill>
                </a:rPr>
                <a:t> </a:t>
              </a:r>
              <a:r>
                <a:rPr lang="ka-GE" dirty="0">
                  <a:solidFill>
                    <a:schemeClr val="bg1"/>
                  </a:solidFill>
                </a:rPr>
                <a:t>რეაგირება</a:t>
              </a:r>
              <a:endParaRPr lang="en-US" dirty="0">
                <a:solidFill>
                  <a:schemeClr val="bg1"/>
                </a:solidFill>
              </a:endParaRPr>
            </a:p>
          </p:txBody>
        </p:sp>
        <p:sp>
          <p:nvSpPr>
            <p:cNvPr id="54" name="Rectangle 53"/>
            <p:cNvSpPr/>
            <p:nvPr/>
          </p:nvSpPr>
          <p:spPr>
            <a:xfrm>
              <a:off x="4415799" y="2879462"/>
              <a:ext cx="2023311" cy="369332"/>
            </a:xfrm>
            <a:prstGeom prst="rect">
              <a:avLst/>
            </a:prstGeom>
          </p:spPr>
          <p:txBody>
            <a:bodyPr wrap="none">
              <a:spAutoFit/>
            </a:bodyPr>
            <a:lstStyle/>
            <a:p>
              <a:pPr algn="ctr"/>
              <a:r>
                <a:rPr lang="ka-GE" dirty="0">
                  <a:solidFill>
                    <a:schemeClr val="bg1"/>
                  </a:solidFill>
                </a:rPr>
                <a:t>ლაბორატორიები</a:t>
              </a:r>
              <a:endParaRPr lang="en-US" dirty="0">
                <a:solidFill>
                  <a:schemeClr val="bg1"/>
                </a:solidFill>
              </a:endParaRPr>
            </a:p>
          </p:txBody>
        </p:sp>
        <p:sp>
          <p:nvSpPr>
            <p:cNvPr id="55" name="Rectangle 54"/>
            <p:cNvSpPr/>
            <p:nvPr/>
          </p:nvSpPr>
          <p:spPr>
            <a:xfrm>
              <a:off x="7238994" y="2914964"/>
              <a:ext cx="4100803" cy="369332"/>
            </a:xfrm>
            <a:prstGeom prst="rect">
              <a:avLst/>
            </a:prstGeom>
          </p:spPr>
          <p:txBody>
            <a:bodyPr wrap="none">
              <a:spAutoFit/>
            </a:bodyPr>
            <a:lstStyle/>
            <a:p>
              <a:pPr algn="ctr"/>
              <a:r>
                <a:rPr lang="ka-GE" dirty="0">
                  <a:solidFill>
                    <a:schemeClr val="bg1"/>
                  </a:solidFill>
                </a:rPr>
                <a:t>ჰოსპიტალური ქსელის მობილიზება </a:t>
              </a:r>
              <a:endParaRPr lang="en-US" dirty="0">
                <a:solidFill>
                  <a:schemeClr val="bg1"/>
                </a:solidFill>
              </a:endParaRPr>
            </a:p>
          </p:txBody>
        </p:sp>
        <p:sp>
          <p:nvSpPr>
            <p:cNvPr id="19" name="Google Shape;244;p25"/>
            <p:cNvSpPr/>
            <p:nvPr/>
          </p:nvSpPr>
          <p:spPr>
            <a:xfrm>
              <a:off x="7579895" y="3695858"/>
              <a:ext cx="3048000" cy="1494921"/>
            </a:xfrm>
            <a:prstGeom prst="rect">
              <a:avLst/>
            </a:prstGeom>
            <a:solidFill>
              <a:schemeClr val="bg2">
                <a:lumMod val="50000"/>
              </a:schemeClr>
            </a:solidFill>
            <a:ln w="19050" cap="flat" cmpd="sng">
              <a:solidFill>
                <a:srgbClr val="925775"/>
              </a:solidFill>
              <a:prstDash val="solid"/>
              <a:round/>
              <a:headEnd type="none" w="sm" len="sm"/>
              <a:tailEnd type="none" w="sm" len="sm"/>
            </a:ln>
          </p:spPr>
          <p:txBody>
            <a:bodyPr spcFirstLastPara="1" wrap="square" lIns="91425" tIns="91425" rIns="91425" bIns="91425" anchor="ctr" anchorCtr="0">
              <a:noAutofit/>
            </a:bodyPr>
            <a:lstStyle/>
            <a:p>
              <a:pPr algn="ctr"/>
              <a:r>
                <a:rPr lang="en-US" dirty="0">
                  <a:solidFill>
                    <a:schemeClr val="bg1"/>
                  </a:solidFill>
                </a:rPr>
                <a:t>COVID-19</a:t>
              </a:r>
              <a:r>
                <a:rPr lang="ka-GE" dirty="0">
                  <a:solidFill>
                    <a:schemeClr val="bg1"/>
                  </a:solidFill>
                </a:rPr>
                <a:t> კლინიკები: </a:t>
              </a:r>
            </a:p>
            <a:p>
              <a:pPr algn="ctr"/>
              <a:r>
                <a:rPr lang="ka-GE" dirty="0">
                  <a:solidFill>
                    <a:schemeClr val="bg1"/>
                  </a:solidFill>
                </a:rPr>
                <a:t>1134 საწოლი</a:t>
              </a:r>
            </a:p>
            <a:p>
              <a:pPr algn="ctr"/>
              <a:r>
                <a:rPr lang="ka-GE" dirty="0">
                  <a:solidFill>
                    <a:schemeClr val="bg1"/>
                  </a:solidFill>
                </a:rPr>
                <a:t>თბილისში და </a:t>
              </a:r>
            </a:p>
            <a:p>
              <a:pPr algn="ctr"/>
              <a:r>
                <a:rPr lang="ka-GE" dirty="0">
                  <a:solidFill>
                    <a:schemeClr val="bg1"/>
                  </a:solidFill>
                </a:rPr>
                <a:t>1250 საწოლი რეგიონებში </a:t>
              </a:r>
            </a:p>
          </p:txBody>
        </p:sp>
      </p:grpSp>
    </p:spTree>
    <p:extLst>
      <p:ext uri="{BB962C8B-B14F-4D97-AF65-F5344CB8AC3E}">
        <p14:creationId xmlns:p14="http://schemas.microsoft.com/office/powerpoint/2010/main" val="2461248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663" y="312783"/>
            <a:ext cx="10134261" cy="1135737"/>
          </a:xfrm>
        </p:spPr>
        <p:txBody>
          <a:bodyPr>
            <a:normAutofit/>
          </a:bodyPr>
          <a:lstStyle/>
          <a:p>
            <a:r>
              <a:rPr lang="ka-GE" sz="4000" b="1" dirty="0">
                <a:solidFill>
                  <a:schemeClr val="accent2">
                    <a:lumMod val="50000"/>
                  </a:schemeClr>
                </a:solidFill>
              </a:rPr>
              <a:t>მულტისექტორული თანამშრომლობა</a:t>
            </a:r>
            <a:endParaRPr lang="en-US" sz="4000" b="1" dirty="0">
              <a:solidFill>
                <a:schemeClr val="accent2">
                  <a:lumMod val="50000"/>
                </a:schemeClr>
              </a:solidFill>
            </a:endParaRPr>
          </a:p>
        </p:txBody>
      </p:sp>
      <p:graphicFrame>
        <p:nvGraphicFramePr>
          <p:cNvPr id="27" name="Content Placeholder 2">
            <a:extLst>
              <a:ext uri="{FF2B5EF4-FFF2-40B4-BE49-F238E27FC236}">
                <a16:creationId xmlns:a16="http://schemas.microsoft.com/office/drawing/2014/main" id="{8CAA3FBC-5959-4078-921A-22679F2158F4}"/>
              </a:ext>
            </a:extLst>
          </p:cNvPr>
          <p:cNvGraphicFramePr>
            <a:graphicFrameLocks noGrp="1"/>
          </p:cNvGraphicFramePr>
          <p:nvPr>
            <p:ph idx="1"/>
            <p:extLst>
              <p:ext uri="{D42A27DB-BD31-4B8C-83A1-F6EECF244321}">
                <p14:modId xmlns:p14="http://schemas.microsoft.com/office/powerpoint/2010/main" val="393858705"/>
              </p:ext>
            </p:extLst>
          </p:nvPr>
        </p:nvGraphicFramePr>
        <p:xfrm>
          <a:off x="815051" y="14485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1290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967" y="249378"/>
            <a:ext cx="9086088" cy="1325563"/>
          </a:xfrm>
        </p:spPr>
        <p:txBody>
          <a:bodyPr/>
          <a:lstStyle/>
          <a:p>
            <a:pPr algn="ctr"/>
            <a:r>
              <a:rPr lang="en-US" altLang="en-US" sz="3200" b="1" dirty="0">
                <a:solidFill>
                  <a:schemeClr val="accent1">
                    <a:lumMod val="75000"/>
                  </a:schemeClr>
                </a:solidFill>
                <a:latin typeface="Sylfaen" panose="010A0502050306030303" pitchFamily="18" charset="0"/>
              </a:rPr>
              <a:t>2021 </a:t>
            </a:r>
            <a:r>
              <a:rPr lang="en-US" altLang="en-US" sz="3200" b="1" dirty="0" err="1">
                <a:solidFill>
                  <a:schemeClr val="accent1">
                    <a:lumMod val="75000"/>
                  </a:schemeClr>
                </a:solidFill>
                <a:latin typeface="Sylfaen" panose="010A0502050306030303" pitchFamily="18" charset="0"/>
              </a:rPr>
              <a:t>წლის</a:t>
            </a:r>
            <a:r>
              <a:rPr lang="en-US" altLang="en-US" sz="3200" b="1" dirty="0">
                <a:solidFill>
                  <a:schemeClr val="accent1">
                    <a:lumMod val="75000"/>
                  </a:schemeClr>
                </a:solidFill>
                <a:latin typeface="Sylfaen" panose="010A0502050306030303" pitchFamily="18" charset="0"/>
              </a:rPr>
              <a:t> </a:t>
            </a:r>
            <a:r>
              <a:rPr lang="en-US" altLang="en-US" sz="3200" b="1" dirty="0" err="1">
                <a:solidFill>
                  <a:schemeClr val="accent1">
                    <a:lumMod val="75000"/>
                  </a:schemeClr>
                </a:solidFill>
                <a:latin typeface="Sylfaen" panose="010A0502050306030303" pitchFamily="18" charset="0"/>
              </a:rPr>
              <a:t>მანძილზე</a:t>
            </a:r>
            <a:r>
              <a:rPr lang="en-US" altLang="en-US" sz="3200" b="1" dirty="0">
                <a:solidFill>
                  <a:schemeClr val="accent1">
                    <a:lumMod val="75000"/>
                  </a:schemeClr>
                </a:solidFill>
                <a:latin typeface="Sylfaen" panose="010A0502050306030303" pitchFamily="18" charset="0"/>
              </a:rPr>
              <a:t> </a:t>
            </a:r>
            <a:r>
              <a:rPr lang="en-US" altLang="en-US" sz="3200" b="1" dirty="0" err="1">
                <a:solidFill>
                  <a:schemeClr val="accent1">
                    <a:lumMod val="75000"/>
                  </a:schemeClr>
                </a:solidFill>
                <a:latin typeface="Sylfaen" panose="010A0502050306030303" pitchFamily="18" charset="0"/>
              </a:rPr>
              <a:t>განსახორციელებელი</a:t>
            </a:r>
            <a:r>
              <a:rPr lang="en-US" altLang="en-US" sz="3200" b="1" dirty="0">
                <a:solidFill>
                  <a:schemeClr val="accent1">
                    <a:lumMod val="75000"/>
                  </a:schemeClr>
                </a:solidFill>
                <a:latin typeface="Sylfaen" panose="010A0502050306030303" pitchFamily="18" charset="0"/>
              </a:rPr>
              <a:t> </a:t>
            </a:r>
            <a:r>
              <a:rPr lang="en-US" altLang="en-US" sz="3200" b="1" dirty="0" err="1">
                <a:solidFill>
                  <a:schemeClr val="accent1">
                    <a:lumMod val="75000"/>
                  </a:schemeClr>
                </a:solidFill>
                <a:latin typeface="Sylfaen" panose="010A0502050306030303" pitchFamily="18" charset="0"/>
              </a:rPr>
              <a:t>გრძელვადიანი</a:t>
            </a:r>
            <a:r>
              <a:rPr lang="ka-GE" altLang="en-US" sz="3200" b="1" dirty="0">
                <a:solidFill>
                  <a:schemeClr val="accent1">
                    <a:lumMod val="75000"/>
                  </a:schemeClr>
                </a:solidFill>
                <a:latin typeface="Sylfaen" panose="010A0502050306030303" pitchFamily="18" charset="0"/>
              </a:rPr>
              <a:t> </a:t>
            </a:r>
            <a:r>
              <a:rPr lang="ka-GE" altLang="en-US" sz="3200" b="1" dirty="0">
                <a:solidFill>
                  <a:schemeClr val="accent1">
                    <a:lumMod val="75000"/>
                  </a:schemeClr>
                </a:solidFill>
              </a:rPr>
              <a:t>ღონისძიებები (1)</a:t>
            </a:r>
            <a:endParaRPr lang="en-US" sz="3200" b="1"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1315655" y="1910607"/>
            <a:ext cx="10039110" cy="3777622"/>
          </a:xfrm>
        </p:spPr>
        <p:txBody>
          <a:bodyPr>
            <a:noAutofit/>
          </a:bodyPr>
          <a:lstStyle/>
          <a:p>
            <a:pPr>
              <a:spcBef>
                <a:spcPts val="1200"/>
              </a:spcBef>
            </a:pPr>
            <a:r>
              <a:rPr lang="ka-GE" sz="2000" dirty="0">
                <a:solidFill>
                  <a:schemeClr val="bg2">
                    <a:lumMod val="25000"/>
                  </a:schemeClr>
                </a:solidFill>
              </a:rPr>
              <a:t>ს/ჯ რეგიონული სამსახურის ახალი ერთეულის შექმნა</a:t>
            </a:r>
          </a:p>
          <a:p>
            <a:pPr>
              <a:spcBef>
                <a:spcPts val="1200"/>
              </a:spcBef>
            </a:pPr>
            <a:r>
              <a:rPr lang="ka-GE" sz="2000" dirty="0">
                <a:solidFill>
                  <a:schemeClr val="bg2">
                    <a:lumMod val="25000"/>
                  </a:schemeClr>
                </a:solidFill>
              </a:rPr>
              <a:t>ლაბორატორიული ინფრასტრუქტურის გაუმჯობესება და ბიოუსაფრთხოების მე-2 დონის შესაბამისი 2 ლაბორატორიის აშენება</a:t>
            </a:r>
          </a:p>
          <a:p>
            <a:pPr>
              <a:spcBef>
                <a:spcPts val="1200"/>
              </a:spcBef>
            </a:pPr>
            <a:r>
              <a:rPr lang="ka-GE" sz="2000" dirty="0">
                <a:solidFill>
                  <a:schemeClr val="bg2">
                    <a:lumMod val="25000"/>
                  </a:schemeClr>
                </a:solidFill>
              </a:rPr>
              <a:t>ლაბორატორიების აკრედიტაციისა და ხარისხის უწყვეტი კონტროლის სტანდარტული მექანიზმების შექმნა</a:t>
            </a:r>
          </a:p>
          <a:p>
            <a:pPr>
              <a:spcBef>
                <a:spcPts val="1200"/>
              </a:spcBef>
            </a:pPr>
            <a:r>
              <a:rPr lang="ka-GE" sz="2000" dirty="0">
                <a:solidFill>
                  <a:schemeClr val="bg2">
                    <a:lumMod val="25000"/>
                  </a:schemeClr>
                </a:solidFill>
              </a:rPr>
              <a:t>მოკლევადიანი, აკრედიტებული, პოსტდიპლომური კურსები ბიოუსაფრთხოებისა და ლაბორატორიული მედიცინის მიმართულებით ინტეგრირებული უსგ სისტემაში</a:t>
            </a:r>
          </a:p>
          <a:p>
            <a:pPr>
              <a:spcBef>
                <a:spcPts val="1200"/>
              </a:spcBef>
            </a:pPr>
            <a:r>
              <a:rPr lang="ka-GE" sz="2000" dirty="0">
                <a:solidFill>
                  <a:schemeClr val="bg2">
                    <a:lumMod val="25000"/>
                  </a:schemeClr>
                </a:solidFill>
              </a:rPr>
              <a:t>ლაბორატორიული შესაძლებლობების განვითარების კონცეფცია და ოპტიმიზაციის გეგმა</a:t>
            </a:r>
          </a:p>
          <a:p>
            <a:pPr>
              <a:spcBef>
                <a:spcPts val="1200"/>
              </a:spcBef>
            </a:pPr>
            <a:endParaRPr lang="en-US" sz="2000" dirty="0">
              <a:solidFill>
                <a:schemeClr val="bg2">
                  <a:lumMod val="25000"/>
                </a:schemeClr>
              </a:solidFill>
            </a:endParaRPr>
          </a:p>
          <a:p>
            <a:pPr>
              <a:spcBef>
                <a:spcPts val="1200"/>
              </a:spcBef>
            </a:pPr>
            <a:endParaRPr lang="en-US" sz="2000" dirty="0">
              <a:solidFill>
                <a:schemeClr val="bg2">
                  <a:lumMod val="25000"/>
                </a:schemeClr>
              </a:solidFill>
            </a:endParaRPr>
          </a:p>
        </p:txBody>
      </p:sp>
    </p:spTree>
    <p:extLst>
      <p:ext uri="{BB962C8B-B14F-4D97-AF65-F5344CB8AC3E}">
        <p14:creationId xmlns:p14="http://schemas.microsoft.com/office/powerpoint/2010/main" val="3722953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081" y="226229"/>
            <a:ext cx="9086088" cy="1325563"/>
          </a:xfrm>
        </p:spPr>
        <p:txBody>
          <a:bodyPr/>
          <a:lstStyle/>
          <a:p>
            <a:pPr algn="ctr"/>
            <a:r>
              <a:rPr lang="en-US" altLang="en-US" sz="3200" b="1" dirty="0">
                <a:solidFill>
                  <a:schemeClr val="accent1">
                    <a:lumMod val="75000"/>
                  </a:schemeClr>
                </a:solidFill>
                <a:latin typeface="Sylfaen" panose="010A0502050306030303" pitchFamily="18" charset="0"/>
              </a:rPr>
              <a:t>2021 </a:t>
            </a:r>
            <a:r>
              <a:rPr lang="en-US" altLang="en-US" sz="3200" b="1" dirty="0" err="1">
                <a:solidFill>
                  <a:schemeClr val="accent1">
                    <a:lumMod val="75000"/>
                  </a:schemeClr>
                </a:solidFill>
                <a:latin typeface="Sylfaen" panose="010A0502050306030303" pitchFamily="18" charset="0"/>
              </a:rPr>
              <a:t>წლის</a:t>
            </a:r>
            <a:r>
              <a:rPr lang="en-US" altLang="en-US" sz="3200" b="1" dirty="0">
                <a:solidFill>
                  <a:schemeClr val="accent1">
                    <a:lumMod val="75000"/>
                  </a:schemeClr>
                </a:solidFill>
                <a:latin typeface="Sylfaen" panose="010A0502050306030303" pitchFamily="18" charset="0"/>
              </a:rPr>
              <a:t> </a:t>
            </a:r>
            <a:r>
              <a:rPr lang="en-US" altLang="en-US" sz="3200" b="1" dirty="0" err="1">
                <a:solidFill>
                  <a:schemeClr val="accent1">
                    <a:lumMod val="75000"/>
                  </a:schemeClr>
                </a:solidFill>
                <a:latin typeface="Sylfaen" panose="010A0502050306030303" pitchFamily="18" charset="0"/>
              </a:rPr>
              <a:t>მანძილზე</a:t>
            </a:r>
            <a:r>
              <a:rPr lang="en-US" altLang="en-US" sz="3200" b="1" dirty="0">
                <a:solidFill>
                  <a:schemeClr val="accent1">
                    <a:lumMod val="75000"/>
                  </a:schemeClr>
                </a:solidFill>
                <a:latin typeface="Sylfaen" panose="010A0502050306030303" pitchFamily="18" charset="0"/>
              </a:rPr>
              <a:t> </a:t>
            </a:r>
            <a:r>
              <a:rPr lang="en-US" altLang="en-US" sz="3200" b="1" dirty="0" err="1">
                <a:solidFill>
                  <a:schemeClr val="accent1">
                    <a:lumMod val="75000"/>
                  </a:schemeClr>
                </a:solidFill>
                <a:latin typeface="Sylfaen" panose="010A0502050306030303" pitchFamily="18" charset="0"/>
              </a:rPr>
              <a:t>განსახორციელებელი</a:t>
            </a:r>
            <a:r>
              <a:rPr lang="en-US" altLang="en-US" sz="3200" b="1" dirty="0">
                <a:solidFill>
                  <a:schemeClr val="accent1">
                    <a:lumMod val="75000"/>
                  </a:schemeClr>
                </a:solidFill>
                <a:latin typeface="Sylfaen" panose="010A0502050306030303" pitchFamily="18" charset="0"/>
              </a:rPr>
              <a:t> </a:t>
            </a:r>
            <a:r>
              <a:rPr lang="en-US" altLang="en-US" sz="3200" b="1" dirty="0" err="1">
                <a:solidFill>
                  <a:schemeClr val="accent1">
                    <a:lumMod val="75000"/>
                  </a:schemeClr>
                </a:solidFill>
                <a:latin typeface="Sylfaen" panose="010A0502050306030303" pitchFamily="18" charset="0"/>
              </a:rPr>
              <a:t>გრძელვადიანი</a:t>
            </a:r>
            <a:r>
              <a:rPr lang="en-US" altLang="en-US" sz="3200" b="1" dirty="0">
                <a:solidFill>
                  <a:schemeClr val="accent1">
                    <a:lumMod val="75000"/>
                  </a:schemeClr>
                </a:solidFill>
                <a:latin typeface="Sylfaen" panose="010A0502050306030303" pitchFamily="18" charset="0"/>
              </a:rPr>
              <a:t> </a:t>
            </a:r>
            <a:r>
              <a:rPr lang="ka-GE" altLang="en-US" sz="3200" b="1" dirty="0">
                <a:solidFill>
                  <a:schemeClr val="accent1">
                    <a:lumMod val="75000"/>
                  </a:schemeClr>
                </a:solidFill>
                <a:latin typeface="Sylfaen" panose="010A0502050306030303" pitchFamily="18" charset="0"/>
              </a:rPr>
              <a:t>ღონისძიებები (2)</a:t>
            </a:r>
            <a:endParaRPr lang="en-US" sz="3200" b="1" dirty="0">
              <a:solidFill>
                <a:schemeClr val="accent1">
                  <a:lumMod val="75000"/>
                </a:schemeClr>
              </a:solidFill>
              <a:latin typeface="Sylfaen" panose="010A0502050306030303" pitchFamily="18" charset="0"/>
            </a:endParaRPr>
          </a:p>
        </p:txBody>
      </p:sp>
      <p:sp>
        <p:nvSpPr>
          <p:cNvPr id="3" name="Content Placeholder 2"/>
          <p:cNvSpPr>
            <a:spLocks noGrp="1"/>
          </p:cNvSpPr>
          <p:nvPr>
            <p:ph idx="1"/>
          </p:nvPr>
        </p:nvSpPr>
        <p:spPr>
          <a:xfrm>
            <a:off x="891250" y="1635889"/>
            <a:ext cx="10104699" cy="3777622"/>
          </a:xfrm>
        </p:spPr>
        <p:txBody>
          <a:bodyPr>
            <a:noAutofit/>
          </a:bodyPr>
          <a:lstStyle/>
          <a:p>
            <a:pPr>
              <a:spcBef>
                <a:spcPts val="1200"/>
              </a:spcBef>
            </a:pPr>
            <a:r>
              <a:rPr lang="ka-GE" sz="2000" dirty="0">
                <a:solidFill>
                  <a:schemeClr val="bg2">
                    <a:lumMod val="25000"/>
                  </a:schemeClr>
                </a:solidFill>
              </a:rPr>
              <a:t>ხელოვნური ინტელექტის შესაძლებლობების განვითარება ჰოსპიტალურ სექტორში</a:t>
            </a:r>
          </a:p>
          <a:p>
            <a:pPr>
              <a:spcBef>
                <a:spcPts val="1200"/>
              </a:spcBef>
            </a:pPr>
            <a:r>
              <a:rPr lang="ka-GE" sz="2000" dirty="0">
                <a:solidFill>
                  <a:schemeClr val="bg2">
                    <a:lumMod val="25000"/>
                  </a:schemeClr>
                </a:solidFill>
              </a:rPr>
              <a:t>ჰოსპიტალური სექტორის გაძლიერების საკანონმდებლო მხარდაჭერა</a:t>
            </a:r>
          </a:p>
          <a:p>
            <a:pPr>
              <a:spcBef>
                <a:spcPts val="1200"/>
              </a:spcBef>
            </a:pPr>
            <a:r>
              <a:rPr lang="ka-GE" sz="2000" dirty="0">
                <a:solidFill>
                  <a:schemeClr val="bg2">
                    <a:lumMod val="25000"/>
                  </a:schemeClr>
                </a:solidFill>
              </a:rPr>
              <a:t>სამედიცინო დაწესებულებების ინფექციების ზედამხედველობის კონკრეტული ინდოკატორების ჩამოყალიბება და სანებართვო პირობებში გათვალისწინება</a:t>
            </a:r>
          </a:p>
          <a:p>
            <a:pPr>
              <a:spcBef>
                <a:spcPts val="1200"/>
              </a:spcBef>
            </a:pPr>
            <a:r>
              <a:rPr lang="ka-GE" sz="2000" dirty="0">
                <a:solidFill>
                  <a:schemeClr val="bg2">
                    <a:lumMod val="25000"/>
                  </a:schemeClr>
                </a:solidFill>
              </a:rPr>
              <a:t>უწვეტი სამედიცინო განათლების პროგრამების და კურსების პრაქტიკული დანერგვა</a:t>
            </a:r>
          </a:p>
          <a:p>
            <a:pPr>
              <a:spcBef>
                <a:spcPts val="1200"/>
              </a:spcBef>
            </a:pPr>
            <a:r>
              <a:rPr lang="ka-GE" sz="2000" dirty="0">
                <a:solidFill>
                  <a:schemeClr val="bg2">
                    <a:lumMod val="25000"/>
                  </a:schemeClr>
                </a:solidFill>
              </a:rPr>
              <a:t>სამედიცინო პერსონალის განვითარევის სტრატეგიული გეგმის შემუშავება </a:t>
            </a:r>
          </a:p>
          <a:p>
            <a:pPr>
              <a:spcBef>
                <a:spcPts val="1200"/>
              </a:spcBef>
            </a:pPr>
            <a:r>
              <a:rPr lang="ka-GE" sz="2000" dirty="0">
                <a:solidFill>
                  <a:schemeClr val="bg2">
                    <a:lumMod val="25000"/>
                  </a:schemeClr>
                </a:solidFill>
              </a:rPr>
              <a:t>გაერო-ს მიერ შედგენილი კატასტროფების რისკის შემცირების ჩარჩოს სრულად დანერგვა</a:t>
            </a:r>
          </a:p>
          <a:p>
            <a:pPr>
              <a:spcBef>
                <a:spcPts val="1200"/>
              </a:spcBef>
            </a:pPr>
            <a:endParaRPr lang="ka-GE" sz="2000" dirty="0">
              <a:solidFill>
                <a:schemeClr val="bg2">
                  <a:lumMod val="25000"/>
                </a:schemeClr>
              </a:solidFill>
            </a:endParaRPr>
          </a:p>
          <a:p>
            <a:pPr>
              <a:spcBef>
                <a:spcPts val="1200"/>
              </a:spcBef>
            </a:pPr>
            <a:endParaRPr lang="en-US" sz="2000" dirty="0">
              <a:solidFill>
                <a:schemeClr val="bg2">
                  <a:lumMod val="25000"/>
                </a:schemeClr>
              </a:solidFill>
            </a:endParaRPr>
          </a:p>
          <a:p>
            <a:pPr>
              <a:spcBef>
                <a:spcPts val="1200"/>
              </a:spcBef>
            </a:pPr>
            <a:endParaRPr lang="en-US" sz="2000" dirty="0">
              <a:solidFill>
                <a:schemeClr val="bg2">
                  <a:lumMod val="25000"/>
                </a:schemeClr>
              </a:solidFill>
            </a:endParaRPr>
          </a:p>
        </p:txBody>
      </p:sp>
    </p:spTree>
    <p:extLst>
      <p:ext uri="{BB962C8B-B14F-4D97-AF65-F5344CB8AC3E}">
        <p14:creationId xmlns:p14="http://schemas.microsoft.com/office/powerpoint/2010/main" val="4002590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43324" y="499638"/>
            <a:ext cx="95492" cy="5953245"/>
          </a:xfrm>
          <a:prstGeom prst="rect">
            <a:avLst/>
          </a:prstGeom>
          <a:solidFill>
            <a:srgbClr val="E096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5114" y="3368233"/>
            <a:ext cx="10870557" cy="92597"/>
          </a:xfrm>
          <a:prstGeom prst="rect">
            <a:avLst/>
          </a:prstGeom>
          <a:solidFill>
            <a:srgbClr val="E096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p:cNvSpPr/>
          <p:nvPr/>
        </p:nvSpPr>
        <p:spPr>
          <a:xfrm>
            <a:off x="382928" y="333735"/>
            <a:ext cx="10914927" cy="6285053"/>
          </a:xfrm>
          <a:prstGeom prst="frame">
            <a:avLst>
              <a:gd name="adj1" fmla="val 2371"/>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659756" y="601885"/>
            <a:ext cx="439838" cy="462986"/>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5">
                    <a:lumMod val="20000"/>
                    <a:lumOff val="80000"/>
                  </a:schemeClr>
                </a:solidFill>
              </a:rPr>
              <a:t>+</a:t>
            </a:r>
          </a:p>
        </p:txBody>
      </p:sp>
      <p:sp>
        <p:nvSpPr>
          <p:cNvPr id="15" name="Oval 14"/>
          <p:cNvSpPr/>
          <p:nvPr/>
        </p:nvSpPr>
        <p:spPr>
          <a:xfrm>
            <a:off x="5757475" y="544352"/>
            <a:ext cx="439838" cy="46298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C000"/>
                </a:solidFill>
              </a:rPr>
              <a:t>-</a:t>
            </a:r>
          </a:p>
        </p:txBody>
      </p:sp>
      <p:sp>
        <p:nvSpPr>
          <p:cNvPr id="16" name="Oval 15"/>
          <p:cNvSpPr/>
          <p:nvPr/>
        </p:nvSpPr>
        <p:spPr>
          <a:xfrm>
            <a:off x="5732356" y="3542728"/>
            <a:ext cx="439838" cy="462986"/>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rPr>
              <a:t>!</a:t>
            </a:r>
          </a:p>
        </p:txBody>
      </p:sp>
      <p:sp>
        <p:nvSpPr>
          <p:cNvPr id="17" name="Oval 16"/>
          <p:cNvSpPr/>
          <p:nvPr/>
        </p:nvSpPr>
        <p:spPr>
          <a:xfrm>
            <a:off x="643355" y="3592015"/>
            <a:ext cx="439838" cy="46298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cxnSp>
        <p:nvCxnSpPr>
          <p:cNvPr id="19" name="Straight Connector 18"/>
          <p:cNvCxnSpPr/>
          <p:nvPr/>
        </p:nvCxnSpPr>
        <p:spPr>
          <a:xfrm>
            <a:off x="738849" y="3803734"/>
            <a:ext cx="81023" cy="12683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19872" y="3674002"/>
            <a:ext cx="127321" cy="25946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3193" y="1028228"/>
            <a:ext cx="4352081" cy="1631216"/>
          </a:xfrm>
          <a:prstGeom prst="rect">
            <a:avLst/>
          </a:prstGeom>
          <a:noFill/>
        </p:spPr>
        <p:txBody>
          <a:bodyPr wrap="square" rtlCol="0">
            <a:spAutoFit/>
          </a:bodyPr>
          <a:lstStyle/>
          <a:p>
            <a:pPr marL="285750" indent="-285750">
              <a:buFont typeface="Wingdings" panose="05000000000000000000" pitchFamily="2" charset="2"/>
              <a:buChar char="ü"/>
            </a:pPr>
            <a:r>
              <a:rPr lang="ka-GE" sz="1600" dirty="0">
                <a:solidFill>
                  <a:schemeClr val="bg2">
                    <a:lumMod val="10000"/>
                  </a:schemeClr>
                </a:solidFill>
                <a:latin typeface="Calibri" panose="020F0502020204030204" pitchFamily="34" charset="0"/>
                <a:cs typeface="Calibri" panose="020F0502020204030204" pitchFamily="34" charset="0"/>
              </a:rPr>
              <a:t>ძლიერი პოლიტიკური მზარდაჭერა</a:t>
            </a:r>
          </a:p>
          <a:p>
            <a:pPr marL="285750" indent="-285750">
              <a:buFont typeface="Wingdings" panose="05000000000000000000" pitchFamily="2" charset="2"/>
              <a:buChar char="ü"/>
            </a:pPr>
            <a:r>
              <a:rPr lang="ka-GE" sz="1600" dirty="0">
                <a:solidFill>
                  <a:schemeClr val="bg2">
                    <a:lumMod val="10000"/>
                  </a:schemeClr>
                </a:solidFill>
                <a:latin typeface="Calibri" panose="020F0502020204030204" pitchFamily="34" charset="0"/>
                <a:cs typeface="Calibri" panose="020F0502020204030204" pitchFamily="34" charset="0"/>
              </a:rPr>
              <a:t>მულტისექტორული თანამშრომლობა</a:t>
            </a:r>
          </a:p>
          <a:p>
            <a:pPr marL="285750" indent="-285750">
              <a:buFont typeface="Wingdings" panose="05000000000000000000" pitchFamily="2" charset="2"/>
              <a:buChar char="ü"/>
            </a:pPr>
            <a:r>
              <a:rPr lang="ka-GE" sz="1600" dirty="0">
                <a:solidFill>
                  <a:schemeClr val="bg2">
                    <a:lumMod val="10000"/>
                  </a:schemeClr>
                </a:solidFill>
                <a:latin typeface="Calibri" panose="020F0502020204030204" pitchFamily="34" charset="0"/>
                <a:cs typeface="Calibri" panose="020F0502020204030204" pitchFamily="34" charset="0"/>
              </a:rPr>
              <a:t>კრიზისული სიტუაციების მართვის შესაძლებლობა</a:t>
            </a:r>
          </a:p>
          <a:p>
            <a:pPr marL="285750" indent="-285750">
              <a:buFont typeface="Wingdings" panose="05000000000000000000" pitchFamily="2" charset="2"/>
              <a:buChar char="ü"/>
            </a:pPr>
            <a:r>
              <a:rPr lang="ka-GE" sz="1600" dirty="0">
                <a:solidFill>
                  <a:schemeClr val="bg2">
                    <a:lumMod val="10000"/>
                  </a:schemeClr>
                </a:solidFill>
                <a:latin typeface="Calibri" panose="020F0502020204030204" pitchFamily="34" charset="0"/>
                <a:cs typeface="Calibri" panose="020F0502020204030204" pitchFamily="34" charset="0"/>
              </a:rPr>
              <a:t>მოსახლეობის მხარდაჭერა და ჩართულობა</a:t>
            </a:r>
            <a:endParaRPr lang="en-US" sz="1600" dirty="0">
              <a:solidFill>
                <a:schemeClr val="bg2">
                  <a:lumMod val="10000"/>
                </a:schemeClr>
              </a:solidFill>
              <a:latin typeface="Calibri" panose="020F0502020204030204" pitchFamily="34" charset="0"/>
              <a:cs typeface="Calibri" panose="020F0502020204030204" pitchFamily="34" charset="0"/>
            </a:endParaRPr>
          </a:p>
        </p:txBody>
      </p:sp>
      <p:sp>
        <p:nvSpPr>
          <p:cNvPr id="25" name="TextBox 24"/>
          <p:cNvSpPr txBox="1"/>
          <p:nvPr/>
        </p:nvSpPr>
        <p:spPr>
          <a:xfrm>
            <a:off x="5964338" y="1033751"/>
            <a:ext cx="5521125" cy="2308324"/>
          </a:xfrm>
          <a:prstGeom prst="rect">
            <a:avLst/>
          </a:prstGeom>
          <a:noFill/>
        </p:spPr>
        <p:txBody>
          <a:bodyPr wrap="square" rtlCol="0">
            <a:spAutoFit/>
          </a:bodyPr>
          <a:lstStyle/>
          <a:p>
            <a:pPr marL="285750" indent="-285750">
              <a:buFont typeface="Wingdings" panose="05000000000000000000" pitchFamily="2" charset="2"/>
              <a:buChar char="ü"/>
            </a:pPr>
            <a:r>
              <a:rPr lang="ka-GE" sz="1600" dirty="0">
                <a:solidFill>
                  <a:schemeClr val="bg2">
                    <a:lumMod val="10000"/>
                  </a:schemeClr>
                </a:solidFill>
                <a:latin typeface="Calibri" panose="020F0502020204030204" pitchFamily="34" charset="0"/>
                <a:cs typeface="Calibri" panose="020F0502020204030204" pitchFamily="34" charset="0"/>
              </a:rPr>
              <a:t>ტესტირებით მაღალი მოცვა</a:t>
            </a:r>
          </a:p>
          <a:p>
            <a:pPr marL="285750" indent="-285750">
              <a:buFont typeface="Wingdings" panose="05000000000000000000" pitchFamily="2" charset="2"/>
              <a:buChar char="ü"/>
            </a:pPr>
            <a:r>
              <a:rPr lang="ka-GE" sz="1600" dirty="0">
                <a:solidFill>
                  <a:schemeClr val="bg2">
                    <a:lumMod val="10000"/>
                  </a:schemeClr>
                </a:solidFill>
                <a:latin typeface="Calibri" panose="020F0502020204030204" pitchFamily="34" charset="0"/>
                <a:cs typeface="Calibri" panose="020F0502020204030204" pitchFamily="34" charset="0"/>
              </a:rPr>
              <a:t>გამოცდილი კადრები, ახალი რეზერვის მომზადების მზაობა</a:t>
            </a:r>
          </a:p>
          <a:p>
            <a:pPr marL="285750" indent="-285750">
              <a:buFont typeface="Wingdings" panose="05000000000000000000" pitchFamily="2" charset="2"/>
              <a:buChar char="ü"/>
            </a:pPr>
            <a:r>
              <a:rPr lang="ka-GE" sz="1600" dirty="0">
                <a:solidFill>
                  <a:schemeClr val="bg2">
                    <a:lumMod val="10000"/>
                  </a:schemeClr>
                </a:solidFill>
                <a:latin typeface="Calibri" panose="020F0502020204030204" pitchFamily="34" charset="0"/>
                <a:cs typeface="Calibri" panose="020F0502020204030204" pitchFamily="34" charset="0"/>
              </a:rPr>
              <a:t>ძლიერი ეპიდსამსახური</a:t>
            </a:r>
            <a:r>
              <a:rPr lang="en-US" sz="1600" dirty="0">
                <a:solidFill>
                  <a:schemeClr val="bg2">
                    <a:lumMod val="10000"/>
                  </a:schemeClr>
                </a:solidFill>
                <a:latin typeface="Calibri" panose="020F0502020204030204" pitchFamily="34" charset="0"/>
                <a:cs typeface="Calibri" panose="020F0502020204030204" pitchFamily="34" charset="0"/>
              </a:rPr>
              <a:t>,</a:t>
            </a:r>
            <a:r>
              <a:rPr lang="ka-GE" sz="1600" dirty="0">
                <a:solidFill>
                  <a:schemeClr val="bg2">
                    <a:lumMod val="10000"/>
                  </a:schemeClr>
                </a:solidFill>
                <a:latin typeface="Calibri" panose="020F0502020204030204" pitchFamily="34" charset="0"/>
                <a:cs typeface="Calibri" panose="020F0502020204030204" pitchFamily="34" charset="0"/>
              </a:rPr>
              <a:t> თანამედროვე პროტოკოლებით </a:t>
            </a:r>
          </a:p>
          <a:p>
            <a:pPr marL="285750" indent="-285750">
              <a:buFont typeface="Wingdings" panose="05000000000000000000" pitchFamily="2" charset="2"/>
              <a:buChar char="ü"/>
            </a:pPr>
            <a:r>
              <a:rPr lang="ka-GE" sz="1600" dirty="0">
                <a:solidFill>
                  <a:schemeClr val="bg2">
                    <a:lumMod val="10000"/>
                  </a:schemeClr>
                </a:solidFill>
                <a:latin typeface="Calibri" panose="020F0502020204030204" pitchFamily="34" charset="0"/>
                <a:cs typeface="Calibri" panose="020F0502020204030204" pitchFamily="34" charset="0"/>
              </a:rPr>
              <a:t>შემთხვევების მიდევნების, გამოვლენის, დიაგნოსტირების და მართვის გამართული სისტემა</a:t>
            </a:r>
          </a:p>
          <a:p>
            <a:pPr marL="285750" indent="-285750">
              <a:buFont typeface="Wingdings" panose="05000000000000000000" pitchFamily="2" charset="2"/>
              <a:buChar char="ü"/>
            </a:pPr>
            <a:r>
              <a:rPr lang="ka-GE" sz="1600" dirty="0">
                <a:solidFill>
                  <a:schemeClr val="bg2">
                    <a:lumMod val="10000"/>
                  </a:schemeClr>
                </a:solidFill>
                <a:latin typeface="Calibri" panose="020F0502020204030204" pitchFamily="34" charset="0"/>
                <a:cs typeface="Calibri" panose="020F0502020204030204" pitchFamily="34" charset="0"/>
              </a:rPr>
              <a:t>ძლიერი მულტისექტორული მხარდაჭერა და კოორდინაცია</a:t>
            </a:r>
          </a:p>
        </p:txBody>
      </p:sp>
      <p:sp>
        <p:nvSpPr>
          <p:cNvPr id="26" name="TextBox 25"/>
          <p:cNvSpPr txBox="1"/>
          <p:nvPr/>
        </p:nvSpPr>
        <p:spPr>
          <a:xfrm>
            <a:off x="6059341" y="4228035"/>
            <a:ext cx="4599977" cy="2062103"/>
          </a:xfrm>
          <a:prstGeom prst="rect">
            <a:avLst/>
          </a:prstGeom>
          <a:noFill/>
        </p:spPr>
        <p:txBody>
          <a:bodyPr wrap="square" rtlCol="0">
            <a:spAutoFit/>
          </a:bodyPr>
          <a:lstStyle/>
          <a:p>
            <a:pPr marL="285750" indent="-285750">
              <a:buFont typeface="Wingdings" panose="05000000000000000000" pitchFamily="2" charset="2"/>
              <a:buChar char="ü"/>
            </a:pPr>
            <a:r>
              <a:rPr lang="ka-GE" sz="1600" dirty="0">
                <a:solidFill>
                  <a:schemeClr val="tx2">
                    <a:lumMod val="50000"/>
                  </a:schemeClr>
                </a:solidFill>
                <a:latin typeface="Calibri" panose="020F0502020204030204" pitchFamily="34" charset="0"/>
                <a:cs typeface="Calibri" panose="020F0502020204030204" pitchFamily="34" charset="0"/>
              </a:rPr>
              <a:t>ელექტრონული ჯანდაცვის უნივერსალური უზრუნველყოფის პრობლემა</a:t>
            </a:r>
          </a:p>
          <a:p>
            <a:pPr marL="285750" indent="-285750">
              <a:buFont typeface="Wingdings" panose="05000000000000000000" pitchFamily="2" charset="2"/>
              <a:buChar char="ü"/>
            </a:pPr>
            <a:r>
              <a:rPr lang="ka-GE" sz="1600" dirty="0">
                <a:solidFill>
                  <a:schemeClr val="tx2">
                    <a:lumMod val="50000"/>
                  </a:schemeClr>
                </a:solidFill>
                <a:latin typeface="Calibri" panose="020F0502020204030204" pitchFamily="34" charset="0"/>
                <a:cs typeface="Calibri" panose="020F0502020204030204" pitchFamily="34" charset="0"/>
              </a:rPr>
              <a:t>ციფრული პლატფორმის გამოყენების შეზღუდვები</a:t>
            </a:r>
          </a:p>
          <a:p>
            <a:pPr marL="285750" indent="-285750">
              <a:buFont typeface="Wingdings" panose="05000000000000000000" pitchFamily="2" charset="2"/>
              <a:buChar char="ü"/>
            </a:pPr>
            <a:r>
              <a:rPr lang="ka-GE" sz="1600" dirty="0">
                <a:solidFill>
                  <a:schemeClr val="tx2">
                    <a:lumMod val="50000"/>
                  </a:schemeClr>
                </a:solidFill>
                <a:latin typeface="Calibri" panose="020F0502020204030204" pitchFamily="34" charset="0"/>
                <a:cs typeface="Calibri" panose="020F0502020204030204" pitchFamily="34" charset="0"/>
              </a:rPr>
              <a:t>სერვისების მიწოდების დონეებს შორის სუსტი კავშირი</a:t>
            </a:r>
          </a:p>
          <a:p>
            <a:pPr marL="285750" indent="-285750">
              <a:buFont typeface="Wingdings" panose="05000000000000000000" pitchFamily="2" charset="2"/>
              <a:buChar char="ü"/>
            </a:pPr>
            <a:r>
              <a:rPr lang="ka-GE" sz="1600" dirty="0">
                <a:solidFill>
                  <a:schemeClr val="tx2">
                    <a:lumMod val="50000"/>
                  </a:schemeClr>
                </a:solidFill>
                <a:latin typeface="Calibri" panose="020F0502020204030204" pitchFamily="34" charset="0"/>
                <a:cs typeface="Calibri" panose="020F0502020204030204" pitchFamily="34" charset="0"/>
              </a:rPr>
              <a:t>ექთნების დეფიციტი</a:t>
            </a:r>
          </a:p>
          <a:p>
            <a:pPr marL="285750" indent="-285750">
              <a:buFont typeface="Wingdings" panose="05000000000000000000" pitchFamily="2" charset="2"/>
              <a:buChar char="ü"/>
            </a:pPr>
            <a:r>
              <a:rPr lang="ka-GE" sz="1600" dirty="0">
                <a:solidFill>
                  <a:schemeClr val="tx2">
                    <a:lumMod val="50000"/>
                  </a:schemeClr>
                </a:solidFill>
                <a:latin typeface="Calibri" panose="020F0502020204030204" pitchFamily="34" charset="0"/>
                <a:cs typeface="Calibri" panose="020F0502020204030204" pitchFamily="34" charset="0"/>
              </a:rPr>
              <a:t>უსგ-ის სისტემის გამოწვევები</a:t>
            </a:r>
          </a:p>
        </p:txBody>
      </p:sp>
      <p:sp>
        <p:nvSpPr>
          <p:cNvPr id="27" name="TextBox 26"/>
          <p:cNvSpPr txBox="1"/>
          <p:nvPr/>
        </p:nvSpPr>
        <p:spPr>
          <a:xfrm>
            <a:off x="1054734" y="4005714"/>
            <a:ext cx="4486162" cy="1815882"/>
          </a:xfrm>
          <a:prstGeom prst="rect">
            <a:avLst/>
          </a:prstGeom>
          <a:noFill/>
        </p:spPr>
        <p:txBody>
          <a:bodyPr wrap="square" rtlCol="0">
            <a:spAutoFit/>
          </a:bodyPr>
          <a:lstStyle/>
          <a:p>
            <a:pPr marL="285750" indent="-285750">
              <a:buFont typeface="Wingdings" panose="05000000000000000000" pitchFamily="2" charset="2"/>
              <a:buChar char="ü"/>
            </a:pPr>
            <a:r>
              <a:rPr lang="ka-GE" sz="1600" dirty="0">
                <a:solidFill>
                  <a:schemeClr val="tx2">
                    <a:lumMod val="50000"/>
                  </a:schemeClr>
                </a:solidFill>
                <a:latin typeface="Calibri" panose="020F0502020204030204" pitchFamily="34" charset="0"/>
                <a:cs typeface="Calibri" panose="020F0502020204030204" pitchFamily="34" charset="0"/>
              </a:rPr>
              <a:t>ეკონომიკური ზრდის ტემპის კლება </a:t>
            </a:r>
          </a:p>
          <a:p>
            <a:pPr marL="285750" indent="-285750">
              <a:buFont typeface="Wingdings" panose="05000000000000000000" pitchFamily="2" charset="2"/>
              <a:buChar char="ü"/>
            </a:pPr>
            <a:r>
              <a:rPr lang="ka-GE" sz="1600" dirty="0">
                <a:solidFill>
                  <a:schemeClr val="tx2">
                    <a:lumMod val="50000"/>
                  </a:schemeClr>
                </a:solidFill>
                <a:latin typeface="Calibri" panose="020F0502020204030204" pitchFamily="34" charset="0"/>
                <a:cs typeface="Calibri" panose="020F0502020204030204" pitchFamily="34" charset="0"/>
              </a:rPr>
              <a:t>პანდემიის გაძლიერება</a:t>
            </a:r>
          </a:p>
          <a:p>
            <a:pPr marL="285750" indent="-285750">
              <a:buFont typeface="Wingdings" panose="05000000000000000000" pitchFamily="2" charset="2"/>
              <a:buChar char="ü"/>
            </a:pPr>
            <a:r>
              <a:rPr lang="ka-GE" sz="1600" dirty="0">
                <a:solidFill>
                  <a:schemeClr val="tx2">
                    <a:lumMod val="50000"/>
                  </a:schemeClr>
                </a:solidFill>
                <a:latin typeface="Calibri" panose="020F0502020204030204" pitchFamily="34" charset="0"/>
                <a:cs typeface="Calibri" panose="020F0502020204030204" pitchFamily="34" charset="0"/>
              </a:rPr>
              <a:t>გლობალურ ბაზარზე სამედიცინო პროდუქციის შესაძლო დეფიციტი</a:t>
            </a:r>
          </a:p>
          <a:p>
            <a:pPr marL="285750" indent="-285750">
              <a:buFont typeface="Wingdings" panose="05000000000000000000" pitchFamily="2" charset="2"/>
              <a:buChar char="ü"/>
            </a:pPr>
            <a:r>
              <a:rPr lang="ka-GE" sz="1600" dirty="0">
                <a:solidFill>
                  <a:schemeClr val="tx2">
                    <a:lumMod val="50000"/>
                  </a:schemeClr>
                </a:solidFill>
                <a:latin typeface="Calibri" panose="020F0502020204030204" pitchFamily="34" charset="0"/>
                <a:cs typeface="Calibri" panose="020F0502020204030204" pitchFamily="34" charset="0"/>
              </a:rPr>
              <a:t>ინფოდემია</a:t>
            </a:r>
          </a:p>
          <a:p>
            <a:pPr marL="285750" indent="-285750">
              <a:buFont typeface="Wingdings" panose="05000000000000000000" pitchFamily="2" charset="2"/>
              <a:buChar char="ü"/>
            </a:pPr>
            <a:r>
              <a:rPr lang="ka-GE" sz="1600" dirty="0">
                <a:solidFill>
                  <a:schemeClr val="tx2">
                    <a:lumMod val="50000"/>
                  </a:schemeClr>
                </a:solidFill>
                <a:latin typeface="Calibri" panose="020F0502020204030204" pitchFamily="34" charset="0"/>
                <a:cs typeface="Calibri" panose="020F0502020204030204" pitchFamily="34" charset="0"/>
              </a:rPr>
              <a:t>პერსონალური მონაცემების დაცვის შესაძლო ხარვეზები</a:t>
            </a:r>
            <a:endParaRPr lang="en-US" sz="1600" dirty="0">
              <a:solidFill>
                <a:schemeClr val="tx2">
                  <a:lumMod val="50000"/>
                </a:schemeClr>
              </a:solidFill>
              <a:latin typeface="Calibri" panose="020F0502020204030204" pitchFamily="34" charset="0"/>
              <a:cs typeface="Calibri" panose="020F0502020204030204" pitchFamily="34" charset="0"/>
            </a:endParaRPr>
          </a:p>
        </p:txBody>
      </p:sp>
      <p:sp>
        <p:nvSpPr>
          <p:cNvPr id="28" name="TextBox 27"/>
          <p:cNvSpPr txBox="1"/>
          <p:nvPr/>
        </p:nvSpPr>
        <p:spPr>
          <a:xfrm>
            <a:off x="1154314" y="601885"/>
            <a:ext cx="2044149" cy="369332"/>
          </a:xfrm>
          <a:prstGeom prst="rect">
            <a:avLst/>
          </a:prstGeom>
          <a:noFill/>
        </p:spPr>
        <p:txBody>
          <a:bodyPr wrap="none" rtlCol="0">
            <a:spAutoFit/>
          </a:bodyPr>
          <a:lstStyle/>
          <a:p>
            <a:r>
              <a:rPr lang="ka-GE" b="1" dirty="0">
                <a:solidFill>
                  <a:schemeClr val="accent1"/>
                </a:solidFill>
              </a:rPr>
              <a:t>შესაძლებლობები</a:t>
            </a:r>
            <a:endParaRPr lang="en-US" b="1" dirty="0">
              <a:solidFill>
                <a:schemeClr val="accent1"/>
              </a:solidFill>
            </a:endParaRPr>
          </a:p>
        </p:txBody>
      </p:sp>
      <p:sp>
        <p:nvSpPr>
          <p:cNvPr id="29" name="TextBox 28"/>
          <p:cNvSpPr txBox="1"/>
          <p:nvPr/>
        </p:nvSpPr>
        <p:spPr>
          <a:xfrm>
            <a:off x="6305348" y="582521"/>
            <a:ext cx="2031325" cy="369332"/>
          </a:xfrm>
          <a:prstGeom prst="rect">
            <a:avLst/>
          </a:prstGeom>
          <a:noFill/>
        </p:spPr>
        <p:txBody>
          <a:bodyPr wrap="none" rtlCol="0">
            <a:spAutoFit/>
          </a:bodyPr>
          <a:lstStyle/>
          <a:p>
            <a:r>
              <a:rPr lang="ka-GE" b="1" dirty="0">
                <a:solidFill>
                  <a:schemeClr val="accent1"/>
                </a:solidFill>
              </a:rPr>
              <a:t>ძლიერი მხარეები</a:t>
            </a:r>
            <a:endParaRPr lang="en-US" b="1" dirty="0">
              <a:solidFill>
                <a:schemeClr val="accent1"/>
              </a:solidFill>
            </a:endParaRPr>
          </a:p>
        </p:txBody>
      </p:sp>
      <p:sp>
        <p:nvSpPr>
          <p:cNvPr id="30" name="TextBox 29"/>
          <p:cNvSpPr txBox="1"/>
          <p:nvPr/>
        </p:nvSpPr>
        <p:spPr>
          <a:xfrm>
            <a:off x="6327415" y="3604176"/>
            <a:ext cx="1874231" cy="369332"/>
          </a:xfrm>
          <a:prstGeom prst="rect">
            <a:avLst/>
          </a:prstGeom>
          <a:noFill/>
        </p:spPr>
        <p:txBody>
          <a:bodyPr wrap="none" rtlCol="0">
            <a:spAutoFit/>
          </a:bodyPr>
          <a:lstStyle/>
          <a:p>
            <a:r>
              <a:rPr lang="ka-GE" b="1" dirty="0">
                <a:solidFill>
                  <a:schemeClr val="accent1"/>
                </a:solidFill>
              </a:rPr>
              <a:t>სუსტი მხარეები</a:t>
            </a:r>
            <a:endParaRPr lang="en-US" b="1" dirty="0">
              <a:solidFill>
                <a:schemeClr val="accent1"/>
              </a:solidFill>
            </a:endParaRPr>
          </a:p>
        </p:txBody>
      </p:sp>
      <p:sp>
        <p:nvSpPr>
          <p:cNvPr id="31" name="TextBox 30"/>
          <p:cNvSpPr txBox="1"/>
          <p:nvPr/>
        </p:nvSpPr>
        <p:spPr>
          <a:xfrm>
            <a:off x="1140535" y="3596693"/>
            <a:ext cx="1471878" cy="369332"/>
          </a:xfrm>
          <a:prstGeom prst="rect">
            <a:avLst/>
          </a:prstGeom>
          <a:noFill/>
        </p:spPr>
        <p:txBody>
          <a:bodyPr wrap="none" rtlCol="0">
            <a:spAutoFit/>
          </a:bodyPr>
          <a:lstStyle/>
          <a:p>
            <a:r>
              <a:rPr lang="ka-GE" b="1" dirty="0">
                <a:solidFill>
                  <a:schemeClr val="accent1"/>
                </a:solidFill>
              </a:rPr>
              <a:t>საფრთხეები</a:t>
            </a:r>
            <a:endParaRPr lang="en-US" b="1" dirty="0">
              <a:solidFill>
                <a:schemeClr val="accent1"/>
              </a:solidFill>
            </a:endParaRPr>
          </a:p>
        </p:txBody>
      </p:sp>
    </p:spTree>
    <p:extLst>
      <p:ext uri="{BB962C8B-B14F-4D97-AF65-F5344CB8AC3E}">
        <p14:creationId xmlns:p14="http://schemas.microsoft.com/office/powerpoint/2010/main" val="4256272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F3341C-4E61-460B-90C8-35A558B2423D}"/>
              </a:ext>
            </a:extLst>
          </p:cNvPr>
          <p:cNvSpPr/>
          <p:nvPr/>
        </p:nvSpPr>
        <p:spPr>
          <a:xfrm>
            <a:off x="0" y="1"/>
            <a:ext cx="12192000" cy="188909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3" name="Content Placeholder 2">
            <a:extLst>
              <a:ext uri="{FF2B5EF4-FFF2-40B4-BE49-F238E27FC236}">
                <a16:creationId xmlns:a16="http://schemas.microsoft.com/office/drawing/2014/main" id="{F7D19A42-A9FD-43DE-9D8D-DA3D8FA8D222}"/>
              </a:ext>
            </a:extLst>
          </p:cNvPr>
          <p:cNvSpPr>
            <a:spLocks noGrp="1"/>
          </p:cNvSpPr>
          <p:nvPr>
            <p:ph idx="1"/>
          </p:nvPr>
        </p:nvSpPr>
        <p:spPr>
          <a:xfrm>
            <a:off x="2458583" y="2783495"/>
            <a:ext cx="8915400" cy="3777622"/>
          </a:xfrm>
        </p:spPr>
        <p:txBody>
          <a:bodyPr/>
          <a:lstStyle/>
          <a:p>
            <a:endParaRPr lang="ka-GE" dirty="0"/>
          </a:p>
          <a:p>
            <a:endParaRPr lang="ka-GE" dirty="0"/>
          </a:p>
          <a:p>
            <a:pPr marL="0" indent="0" algn="ctr">
              <a:buNone/>
            </a:pPr>
            <a:r>
              <a:rPr lang="ka-GE" sz="3200" b="1" dirty="0">
                <a:solidFill>
                  <a:schemeClr val="accent1">
                    <a:lumMod val="75000"/>
                  </a:schemeClr>
                </a:solidFill>
              </a:rPr>
              <a:t>მადლობა ყურადღებისთვის!</a:t>
            </a:r>
            <a:endParaRPr lang="en-US" sz="3200" b="1" dirty="0">
              <a:solidFill>
                <a:schemeClr val="accent1">
                  <a:lumMod val="75000"/>
                </a:schemeClr>
              </a:solidFill>
            </a:endParaRPr>
          </a:p>
        </p:txBody>
      </p:sp>
      <p:pic>
        <p:nvPicPr>
          <p:cNvPr id="8" name="Picture 7">
            <a:extLst>
              <a:ext uri="{FF2B5EF4-FFF2-40B4-BE49-F238E27FC236}">
                <a16:creationId xmlns:a16="http://schemas.microsoft.com/office/drawing/2014/main" id="{7CBB9634-1A9D-4327-9FE4-C370841987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6278" y="296883"/>
            <a:ext cx="4885159" cy="1434267"/>
          </a:xfrm>
          <a:prstGeom prst="rect">
            <a:avLst/>
          </a:prstGeom>
        </p:spPr>
      </p:pic>
    </p:spTree>
    <p:extLst>
      <p:ext uri="{BB962C8B-B14F-4D97-AF65-F5344CB8AC3E}">
        <p14:creationId xmlns:p14="http://schemas.microsoft.com/office/powerpoint/2010/main" val="179927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latin typeface="Calibri" panose="020F0502020204030204" pitchFamily="34" charset="0"/>
                <a:cs typeface="Calibri" panose="020F0502020204030204" pitchFamily="34" charset="0"/>
              </a:rPr>
              <a:t>ძირითადი პრინციპები</a:t>
            </a:r>
            <a:endParaRPr lang="nb-NO"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2644286"/>
              </p:ext>
            </p:extLst>
          </p:nvPr>
        </p:nvGraphicFramePr>
        <p:xfrm>
          <a:off x="838200" y="1825624"/>
          <a:ext cx="11141364" cy="452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8"/>
          <p:cNvSpPr txBox="1">
            <a:spLocks noChangeArrowheads="1"/>
          </p:cNvSpPr>
          <p:nvPr/>
        </p:nvSpPr>
        <p:spPr bwMode="auto">
          <a:xfrm>
            <a:off x="10037233" y="649219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3697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572" y="193081"/>
            <a:ext cx="8911687" cy="1280890"/>
          </a:xfrm>
        </p:spPr>
        <p:txBody>
          <a:bodyPr>
            <a:normAutofit/>
          </a:bodyPr>
          <a:lstStyle/>
          <a:p>
            <a:pPr algn="ctr"/>
            <a:r>
              <a:rPr lang="ka-GE" sz="4400" b="1" dirty="0">
                <a:solidFill>
                  <a:schemeClr val="accent1">
                    <a:lumMod val="50000"/>
                  </a:schemeClr>
                </a:solidFill>
              </a:rPr>
              <a:t>მთავარი ორიენტირი</a:t>
            </a:r>
            <a:endParaRPr lang="en-US" sz="4400" b="1" dirty="0">
              <a:solidFill>
                <a:schemeClr val="accent1">
                  <a:lumMod val="50000"/>
                </a:schemeClr>
              </a:solidFill>
            </a:endParaRPr>
          </a:p>
        </p:txBody>
      </p:sp>
      <p:sp>
        <p:nvSpPr>
          <p:cNvPr id="3" name="Content Placeholder 2"/>
          <p:cNvSpPr>
            <a:spLocks noGrp="1"/>
          </p:cNvSpPr>
          <p:nvPr>
            <p:ph idx="1"/>
          </p:nvPr>
        </p:nvSpPr>
        <p:spPr>
          <a:xfrm>
            <a:off x="2423449" y="1077752"/>
            <a:ext cx="7345101" cy="1908477"/>
          </a:xfrm>
        </p:spPr>
        <p:txBody>
          <a:bodyPr>
            <a:normAutofit/>
          </a:bodyPr>
          <a:lstStyle/>
          <a:p>
            <a:pPr marL="0" lvl="0" indent="0" algn="ctr">
              <a:buNone/>
            </a:pPr>
            <a:r>
              <a:rPr lang="ka-GE" sz="2800" b="1" dirty="0">
                <a:solidFill>
                  <a:schemeClr val="accent4">
                    <a:lumMod val="50000"/>
                  </a:schemeClr>
                </a:solidFill>
                <a:cs typeface="Calibri" panose="020F0502020204030204" pitchFamily="34" charset="0"/>
              </a:rPr>
              <a:t>ჯანდაცვის სექტორის შესაძლებლობების გაძლიერება COVID-19 გამოწვევების მისაღებად</a:t>
            </a:r>
            <a:r>
              <a:rPr lang="en-US" sz="2800" b="1" dirty="0">
                <a:solidFill>
                  <a:schemeClr val="accent4">
                    <a:lumMod val="50000"/>
                  </a:schemeClr>
                </a:solidFill>
                <a:cs typeface="Calibri" panose="020F0502020204030204" pitchFamily="34" charset="0"/>
              </a:rPr>
              <a:t>, </a:t>
            </a:r>
            <a:r>
              <a:rPr lang="ka-GE" sz="2800" b="1" dirty="0">
                <a:solidFill>
                  <a:schemeClr val="accent4">
                    <a:lumMod val="50000"/>
                  </a:schemeClr>
                </a:solidFill>
                <a:cs typeface="Calibri" panose="020F0502020204030204" pitchFamily="34" charset="0"/>
              </a:rPr>
              <a:t>სისტემის სტაბილურობისა და მდგრადობის შენარჩუნებით</a:t>
            </a:r>
            <a:endParaRPr lang="en-US" sz="2800" b="1" dirty="0">
              <a:solidFill>
                <a:schemeClr val="accent4">
                  <a:lumMod val="50000"/>
                </a:schemeClr>
              </a:solidFill>
            </a:endParaRPr>
          </a:p>
        </p:txBody>
      </p:sp>
      <p:sp>
        <p:nvSpPr>
          <p:cNvPr id="6" name="Title 1">
            <a:extLst>
              <a:ext uri="{FF2B5EF4-FFF2-40B4-BE49-F238E27FC236}">
                <a16:creationId xmlns:a16="http://schemas.microsoft.com/office/drawing/2014/main" id="{E8D2F571-F42A-457D-946D-02D4AE770A35}"/>
              </a:ext>
            </a:extLst>
          </p:cNvPr>
          <p:cNvSpPr txBox="1">
            <a:spLocks/>
          </p:cNvSpPr>
          <p:nvPr/>
        </p:nvSpPr>
        <p:spPr>
          <a:xfrm>
            <a:off x="1640155" y="342900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ka-GE" sz="4400" b="1" dirty="0">
                <a:solidFill>
                  <a:schemeClr val="accent1">
                    <a:lumMod val="50000"/>
                  </a:schemeClr>
                </a:solidFill>
              </a:rPr>
              <a:t>მიზანი</a:t>
            </a:r>
            <a:endParaRPr lang="en-US" sz="4400" b="1" dirty="0">
              <a:solidFill>
                <a:schemeClr val="accent1">
                  <a:lumMod val="50000"/>
                </a:schemeClr>
              </a:solidFill>
            </a:endParaRPr>
          </a:p>
        </p:txBody>
      </p:sp>
      <p:sp>
        <p:nvSpPr>
          <p:cNvPr id="7" name="Content Placeholder 2">
            <a:extLst>
              <a:ext uri="{FF2B5EF4-FFF2-40B4-BE49-F238E27FC236}">
                <a16:creationId xmlns:a16="http://schemas.microsoft.com/office/drawing/2014/main" id="{BF1FAAD1-124F-45C6-AF3E-6A51037B49FC}"/>
              </a:ext>
            </a:extLst>
          </p:cNvPr>
          <p:cNvSpPr txBox="1">
            <a:spLocks/>
          </p:cNvSpPr>
          <p:nvPr/>
        </p:nvSpPr>
        <p:spPr>
          <a:xfrm>
            <a:off x="1275234" y="4401178"/>
            <a:ext cx="10162146" cy="184164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800"/>
              </a:spcBef>
            </a:pPr>
            <a:r>
              <a:rPr lang="ka-GE" sz="2400">
                <a:cs typeface="Calibri" panose="020F0502020204030204" pitchFamily="34" charset="0"/>
              </a:rPr>
              <a:t>ჯანდაცვის სისტემის რეაგირების შესაძლებლობების გაძლიერება, ვირუსის ფართომასშტაბიანი გავრცელების აცილებისთვის </a:t>
            </a:r>
            <a:endParaRPr lang="nb-NO" sz="2400">
              <a:cs typeface="Calibri" panose="020F0502020204030204" pitchFamily="34" charset="0"/>
            </a:endParaRPr>
          </a:p>
          <a:p>
            <a:pPr>
              <a:spcBef>
                <a:spcPts val="1800"/>
              </a:spcBef>
            </a:pPr>
            <a:r>
              <a:rPr lang="ka-GE" sz="2400">
                <a:cs typeface="Calibri" panose="020F0502020204030204" pitchFamily="34" charset="0"/>
              </a:rPr>
              <a:t>ჯანდაცვის სისტემის გადაუდებელი მზადყოფნის გაუმჯობესება, </a:t>
            </a:r>
            <a:r>
              <a:rPr lang="en-US" sz="2400">
                <a:cs typeface="Calibri" panose="020F0502020204030204" pitchFamily="34" charset="0"/>
              </a:rPr>
              <a:t>COVID-19 </a:t>
            </a:r>
            <a:r>
              <a:rPr lang="ka-GE" sz="2400">
                <a:cs typeface="Calibri" panose="020F0502020204030204" pitchFamily="34" charset="0"/>
              </a:rPr>
              <a:t>დაკავშირებული ჯანმრთელობის მძიმე შედეგების შესამცირებლად</a:t>
            </a:r>
            <a:endParaRPr lang="en-US" sz="2400">
              <a:cs typeface="Calibri" panose="020F0502020204030204" pitchFamily="34" charset="0"/>
            </a:endParaRPr>
          </a:p>
          <a:p>
            <a:pPr>
              <a:spcBef>
                <a:spcPts val="1800"/>
              </a:spcBef>
            </a:pPr>
            <a:endParaRPr lang="en-US" sz="2400" dirty="0"/>
          </a:p>
        </p:txBody>
      </p:sp>
    </p:spTree>
    <p:extLst>
      <p:ext uri="{BB962C8B-B14F-4D97-AF65-F5344CB8AC3E}">
        <p14:creationId xmlns:p14="http://schemas.microsoft.com/office/powerpoint/2010/main" val="197223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096" y="81661"/>
            <a:ext cx="10515600" cy="866267"/>
          </a:xfrm>
        </p:spPr>
        <p:txBody>
          <a:bodyPr/>
          <a:lstStyle/>
          <a:p>
            <a:pPr algn="ctr"/>
            <a:r>
              <a:rPr lang="ka-GE" b="1" dirty="0">
                <a:solidFill>
                  <a:schemeClr val="accent4">
                    <a:lumMod val="75000"/>
                  </a:schemeClr>
                </a:solidFill>
                <a:latin typeface="Sylfaen" panose="010A0502050306030303" pitchFamily="18" charset="0"/>
              </a:rPr>
              <a:t>განგაშის ოთხდონიანი სისტემა</a:t>
            </a:r>
            <a:endParaRPr lang="en-US" b="1" dirty="0">
              <a:solidFill>
                <a:schemeClr val="accent4">
                  <a:lumMod val="75000"/>
                </a:schemeClr>
              </a:solidFill>
              <a:latin typeface="Sylfaen" panose="010A0502050306030303"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654762745"/>
              </p:ext>
            </p:extLst>
          </p:nvPr>
        </p:nvGraphicFramePr>
        <p:xfrm>
          <a:off x="1917513" y="886966"/>
          <a:ext cx="9405486" cy="4668520"/>
        </p:xfrm>
        <a:graphic>
          <a:graphicData uri="http://schemas.openxmlformats.org/drawingml/2006/table">
            <a:tbl>
              <a:tblPr firstRow="1" bandRow="1">
                <a:tableStyleId>{5C22544A-7EE6-4342-B048-85BDC9FD1C3A}</a:tableStyleId>
              </a:tblPr>
              <a:tblGrid>
                <a:gridCol w="2142355">
                  <a:extLst>
                    <a:ext uri="{9D8B030D-6E8A-4147-A177-3AD203B41FA5}">
                      <a16:colId xmlns:a16="http://schemas.microsoft.com/office/drawing/2014/main" val="3387298735"/>
                    </a:ext>
                  </a:extLst>
                </a:gridCol>
                <a:gridCol w="244257">
                  <a:extLst>
                    <a:ext uri="{9D8B030D-6E8A-4147-A177-3AD203B41FA5}">
                      <a16:colId xmlns:a16="http://schemas.microsoft.com/office/drawing/2014/main" val="142048879"/>
                    </a:ext>
                  </a:extLst>
                </a:gridCol>
                <a:gridCol w="2020590">
                  <a:extLst>
                    <a:ext uri="{9D8B030D-6E8A-4147-A177-3AD203B41FA5}">
                      <a16:colId xmlns:a16="http://schemas.microsoft.com/office/drawing/2014/main" val="2683626765"/>
                    </a:ext>
                  </a:extLst>
                </a:gridCol>
                <a:gridCol w="263063">
                  <a:extLst>
                    <a:ext uri="{9D8B030D-6E8A-4147-A177-3AD203B41FA5}">
                      <a16:colId xmlns:a16="http://schemas.microsoft.com/office/drawing/2014/main" val="1405452662"/>
                    </a:ext>
                  </a:extLst>
                </a:gridCol>
                <a:gridCol w="2314177">
                  <a:extLst>
                    <a:ext uri="{9D8B030D-6E8A-4147-A177-3AD203B41FA5}">
                      <a16:colId xmlns:a16="http://schemas.microsoft.com/office/drawing/2014/main" val="3981989401"/>
                    </a:ext>
                  </a:extLst>
                </a:gridCol>
                <a:gridCol w="234294">
                  <a:extLst>
                    <a:ext uri="{9D8B030D-6E8A-4147-A177-3AD203B41FA5}">
                      <a16:colId xmlns:a16="http://schemas.microsoft.com/office/drawing/2014/main" val="3155243347"/>
                    </a:ext>
                  </a:extLst>
                </a:gridCol>
                <a:gridCol w="2186750">
                  <a:extLst>
                    <a:ext uri="{9D8B030D-6E8A-4147-A177-3AD203B41FA5}">
                      <a16:colId xmlns:a16="http://schemas.microsoft.com/office/drawing/2014/main" val="3642343223"/>
                    </a:ext>
                  </a:extLst>
                </a:gridCol>
              </a:tblGrid>
              <a:tr h="370840">
                <a:tc>
                  <a:txBody>
                    <a:bodyPr/>
                    <a:lstStyle/>
                    <a:p>
                      <a:pPr algn="ctr"/>
                      <a:r>
                        <a:rPr lang="ka-GE" sz="1400" dirty="0">
                          <a:solidFill>
                            <a:schemeClr val="accent4">
                              <a:lumMod val="50000"/>
                            </a:schemeClr>
                          </a:solidFill>
                        </a:rPr>
                        <a:t>ინციდენტობა</a:t>
                      </a:r>
                      <a:endParaRPr lang="en-US" sz="1400" dirty="0">
                        <a:solidFill>
                          <a:schemeClr val="accent4">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400" dirty="0">
                        <a:solidFill>
                          <a:schemeClr val="accent4">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ka-GE" sz="1400" dirty="0">
                          <a:solidFill>
                            <a:schemeClr val="accent4">
                              <a:lumMod val="50000"/>
                            </a:schemeClr>
                          </a:solidFill>
                        </a:rPr>
                        <a:t>ტესტირება</a:t>
                      </a:r>
                      <a:endParaRPr lang="en-US" sz="1400" dirty="0">
                        <a:solidFill>
                          <a:schemeClr val="accent4">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400" dirty="0">
                        <a:solidFill>
                          <a:schemeClr val="accent4">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ka-GE" sz="1400" dirty="0">
                          <a:solidFill>
                            <a:schemeClr val="accent4">
                              <a:lumMod val="50000"/>
                            </a:schemeClr>
                          </a:solidFill>
                        </a:rPr>
                        <a:t>ინტენსიური</a:t>
                      </a:r>
                      <a:r>
                        <a:rPr lang="ka-GE" sz="1400" baseline="0" dirty="0">
                          <a:solidFill>
                            <a:schemeClr val="accent4">
                              <a:lumMod val="50000"/>
                            </a:schemeClr>
                          </a:solidFill>
                        </a:rPr>
                        <a:t> საწოლი</a:t>
                      </a:r>
                      <a:endParaRPr lang="en-US" sz="1400" dirty="0">
                        <a:solidFill>
                          <a:schemeClr val="accent4">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400" dirty="0">
                        <a:solidFill>
                          <a:schemeClr val="accent4">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ka-GE" sz="1400" dirty="0">
                          <a:solidFill>
                            <a:schemeClr val="accent4">
                              <a:lumMod val="50000"/>
                            </a:schemeClr>
                          </a:solidFill>
                        </a:rPr>
                        <a:t>სერვისების მიწოდება</a:t>
                      </a:r>
                      <a:endParaRPr lang="en-US" sz="1400" dirty="0">
                        <a:solidFill>
                          <a:schemeClr val="accent4">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887268"/>
                  </a:ext>
                </a:extLst>
              </a:tr>
              <a:tr h="370840">
                <a:tc>
                  <a:txBody>
                    <a:bodyPr/>
                    <a:lstStyle/>
                    <a:p>
                      <a:r>
                        <a:rPr lang="ka-GE" sz="1200" b="1" dirty="0"/>
                        <a:t>ახალი შემთხვევები </a:t>
                      </a:r>
                      <a:r>
                        <a:rPr lang="ka-GE" sz="1200" b="1" u="sng" dirty="0"/>
                        <a:t>&lt;</a:t>
                      </a:r>
                      <a:r>
                        <a:rPr lang="ka-GE" sz="1200" b="1" baseline="0" dirty="0"/>
                        <a:t> 5 </a:t>
                      </a:r>
                    </a:p>
                    <a:p>
                      <a:r>
                        <a:rPr lang="ka-GE" sz="1200" b="1" baseline="0" dirty="0"/>
                        <a:t>ასი ათას მოსახლეზე </a:t>
                      </a:r>
                    </a:p>
                    <a:p>
                      <a:r>
                        <a:rPr lang="ka-GE" sz="1200" b="1" baseline="0" dirty="0"/>
                        <a:t>(14 დღიანი საშუალო)</a:t>
                      </a:r>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ka-GE" sz="1200" b="1" dirty="0"/>
                        <a:t>ტესტირება ეპიდზედამხედველობისა</a:t>
                      </a:r>
                      <a:r>
                        <a:rPr lang="ka-GE" sz="1200" b="1" baseline="0" dirty="0"/>
                        <a:t> და სამკურნალო მიზნებისთვის</a:t>
                      </a:r>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b="1" dirty="0"/>
                        <a:t>COVID-19-</a:t>
                      </a:r>
                      <a:r>
                        <a:rPr lang="ka-GE" sz="1200" b="1" baseline="0" dirty="0">
                          <a:solidFill>
                            <a:schemeClr val="tx1"/>
                          </a:solidFill>
                        </a:rPr>
                        <a:t>თვის </a:t>
                      </a:r>
                      <a:r>
                        <a:rPr lang="ka-GE" sz="1200" b="1" baseline="0" dirty="0"/>
                        <a:t>მოზრდილთა ინტენსიური საწოლები &lt; 20% </a:t>
                      </a:r>
                    </a:p>
                    <a:p>
                      <a:r>
                        <a:rPr lang="ka-GE" sz="1200" b="1" baseline="0" dirty="0"/>
                        <a:t>(7-დღიანი საშუალო)</a:t>
                      </a:r>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ka-GE" sz="1200" b="1" dirty="0"/>
                        <a:t>ფუნქციონირებს ჩვეულ რეჟიმში, რეკომენდაციების დაცვით</a:t>
                      </a:r>
                      <a:endParaRPr lang="en-US" sz="12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953023356"/>
                  </a:ext>
                </a:extLst>
              </a:tr>
              <a:tr h="159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5406986"/>
                  </a:ext>
                </a:extLst>
              </a:tr>
              <a:tr h="370840">
                <a:tc>
                  <a:txBody>
                    <a:bodyPr/>
                    <a:lstStyle/>
                    <a:p>
                      <a:r>
                        <a:rPr lang="ka-GE" sz="1200" b="1" dirty="0"/>
                        <a:t>ახალი შემთხვევები</a:t>
                      </a:r>
                      <a:r>
                        <a:rPr lang="ka-GE" sz="1200" b="1" baseline="0" dirty="0"/>
                        <a:t> </a:t>
                      </a:r>
                      <a:r>
                        <a:rPr lang="ka-GE" sz="1200" b="1" u="none" baseline="0" dirty="0"/>
                        <a:t>- </a:t>
                      </a:r>
                      <a:r>
                        <a:rPr lang="ka-GE" sz="1200" b="1" baseline="0" dirty="0"/>
                        <a:t>5.1-10 / 100 000 მოსახლეზე</a:t>
                      </a:r>
                    </a:p>
                    <a:p>
                      <a:r>
                        <a:rPr lang="ka-GE" sz="1200" b="1" baseline="0" dirty="0"/>
                        <a:t>(14 დღიანი საშუალო)</a:t>
                      </a: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ka-GE" sz="1200" b="1" dirty="0"/>
                        <a:t>ტესტირების დღიური საშუალო მაჩვენებელი</a:t>
                      </a:r>
                      <a:endParaRPr lang="ka-GE" sz="1200" b="1" baseline="0" dirty="0"/>
                    </a:p>
                    <a:p>
                      <a:r>
                        <a:rPr lang="ka-GE" sz="1200" b="1" baseline="0" dirty="0"/>
                        <a:t>1 / 500 მოსახლეზე</a:t>
                      </a: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COVID-19-</a:t>
                      </a:r>
                      <a:r>
                        <a:rPr lang="ka-GE" sz="1200" b="1" baseline="0" dirty="0">
                          <a:solidFill>
                            <a:schemeClr val="tx1"/>
                          </a:solidFill>
                        </a:rPr>
                        <a:t>თვის </a:t>
                      </a:r>
                      <a:r>
                        <a:rPr lang="ka-GE" sz="1200" b="1" baseline="0" dirty="0"/>
                        <a:t>მოზრდილთა ინტენსიური საწოლები &lt; 40% </a:t>
                      </a:r>
                    </a:p>
                    <a:p>
                      <a:pPr marL="0" marR="0" indent="0" algn="l" defTabSz="914400" rtl="0" eaLnBrk="1" fontAlgn="auto" latinLnBrk="0" hangingPunct="1">
                        <a:lnSpc>
                          <a:spcPct val="100000"/>
                        </a:lnSpc>
                        <a:spcBef>
                          <a:spcPts val="0"/>
                        </a:spcBef>
                        <a:spcAft>
                          <a:spcPts val="0"/>
                        </a:spcAft>
                        <a:buClrTx/>
                        <a:buSzTx/>
                        <a:buFontTx/>
                        <a:buNone/>
                        <a:tabLst/>
                        <a:defRPr/>
                      </a:pPr>
                      <a:r>
                        <a:rPr lang="ka-GE" sz="1200" b="1" baseline="0" dirty="0"/>
                        <a:t>(7 დღიანი საშუალო)</a:t>
                      </a: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ka-GE" sz="1200" b="1" dirty="0"/>
                        <a:t>მომსახურების ჰიბრიდული</a:t>
                      </a:r>
                      <a:r>
                        <a:rPr lang="ka-GE" sz="1200" b="1" baseline="0" dirty="0"/>
                        <a:t> მოდელი: სერვისების მიწოდება ნაწილობრივ დისანციურად/ონლაინ</a:t>
                      </a: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71336245"/>
                  </a:ext>
                </a:extLst>
              </a:tr>
              <a:tr h="195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0171523"/>
                  </a:ext>
                </a:extLst>
              </a:tr>
              <a:tr h="370840">
                <a:tc>
                  <a:txBody>
                    <a:bodyPr/>
                    <a:lstStyle/>
                    <a:p>
                      <a:r>
                        <a:rPr lang="ka-GE" sz="1200" b="1" dirty="0"/>
                        <a:t>ახალი შემთხვევები</a:t>
                      </a:r>
                      <a:r>
                        <a:rPr lang="ka-GE" sz="1200" b="1" baseline="0" dirty="0"/>
                        <a:t> - 10.1-20 ასი ათას მოსახლეზე</a:t>
                      </a:r>
                    </a:p>
                    <a:p>
                      <a:r>
                        <a:rPr lang="ka-GE" sz="1200" b="1" baseline="0" dirty="0"/>
                        <a:t>(14 დღიანი საშუალო)</a:t>
                      </a: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9610"/>
                    </a:solid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b="1" dirty="0">
                          <a:solidFill>
                            <a:schemeClr val="tx1"/>
                          </a:solidFill>
                        </a:rPr>
                        <a:t>ტესტირების დღიური საშუალო მაჩვენებელი</a:t>
                      </a:r>
                      <a:r>
                        <a:rPr lang="ka-GE" sz="1200" b="1" baseline="0" dirty="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ka-GE" sz="1200" b="1" baseline="0" dirty="0">
                          <a:solidFill>
                            <a:schemeClr val="tx1"/>
                          </a:solidFill>
                        </a:rPr>
                        <a:t>1 / 375 მოსახლეზე</a:t>
                      </a:r>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9610"/>
                    </a:solid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COVID-19-</a:t>
                      </a:r>
                      <a:r>
                        <a:rPr lang="ka-GE" sz="1200" b="1" baseline="0" dirty="0">
                          <a:solidFill>
                            <a:schemeClr val="tx1"/>
                          </a:solidFill>
                        </a:rPr>
                        <a:t>თვის მოზრდილთა ინტენსიური საწოლები &lt; 50% </a:t>
                      </a:r>
                    </a:p>
                    <a:p>
                      <a:pPr marL="0" marR="0" indent="0" algn="l" defTabSz="914400" rtl="0" eaLnBrk="1" fontAlgn="auto" latinLnBrk="0" hangingPunct="1">
                        <a:lnSpc>
                          <a:spcPct val="100000"/>
                        </a:lnSpc>
                        <a:spcBef>
                          <a:spcPts val="0"/>
                        </a:spcBef>
                        <a:spcAft>
                          <a:spcPts val="0"/>
                        </a:spcAft>
                        <a:buClrTx/>
                        <a:buSzTx/>
                        <a:buFontTx/>
                        <a:buNone/>
                        <a:tabLst/>
                        <a:defRPr/>
                      </a:pPr>
                      <a:r>
                        <a:rPr lang="ka-GE" sz="1200" b="1" baseline="0" dirty="0">
                          <a:solidFill>
                            <a:schemeClr val="tx1"/>
                          </a:solidFill>
                        </a:rPr>
                        <a:t>(7 დღიანი საშუალო)</a:t>
                      </a:r>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9610"/>
                    </a:solid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ka-GE" sz="1200" b="1" dirty="0">
                          <a:solidFill>
                            <a:schemeClr val="tx1"/>
                          </a:solidFill>
                        </a:rPr>
                        <a:t>ინტენსიურად</a:t>
                      </a:r>
                      <a:r>
                        <a:rPr lang="ka-GE" sz="1200" b="1" baseline="0" dirty="0">
                          <a:solidFill>
                            <a:schemeClr val="tx1"/>
                          </a:solidFill>
                        </a:rPr>
                        <a:t> ხდება ონლაინ სერვისების მიწოდება, რუტინული და ესენციური სერვისების უწვეტობის მეთვალყურეობა</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9610"/>
                    </a:solidFill>
                  </a:tcPr>
                </a:tc>
                <a:extLst>
                  <a:ext uri="{0D108BD9-81ED-4DB2-BD59-A6C34878D82A}">
                    <a16:rowId xmlns:a16="http://schemas.microsoft.com/office/drawing/2014/main" val="2186324585"/>
                  </a:ext>
                </a:extLst>
              </a:tr>
              <a:tr h="232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1316753"/>
                  </a:ext>
                </a:extLst>
              </a:tr>
              <a:tr h="370840">
                <a:tc>
                  <a:txBody>
                    <a:bodyPr/>
                    <a:lstStyle/>
                    <a:p>
                      <a:r>
                        <a:rPr lang="ka-GE" sz="1200" b="1" dirty="0"/>
                        <a:t>ახალი შემთხვევები</a:t>
                      </a:r>
                      <a:r>
                        <a:rPr lang="ka-GE" sz="1200" b="1" baseline="0" dirty="0"/>
                        <a:t> </a:t>
                      </a:r>
                      <a:r>
                        <a:rPr lang="ka-GE" sz="1200" b="1" u="sng" dirty="0"/>
                        <a:t>&gt;20 </a:t>
                      </a:r>
                    </a:p>
                    <a:p>
                      <a:r>
                        <a:rPr lang="ka-GE" sz="1200" b="1" baseline="0" dirty="0"/>
                        <a:t>ასი ათას მოსახლეზე</a:t>
                      </a:r>
                    </a:p>
                    <a:p>
                      <a:r>
                        <a:rPr lang="ka-GE" sz="1200" b="1" baseline="0" dirty="0"/>
                        <a:t>(14 დღიანი საშუალო)</a:t>
                      </a: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5246"/>
                    </a:solid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ka-GE" sz="1200" b="1" dirty="0">
                          <a:solidFill>
                            <a:schemeClr val="tx1"/>
                          </a:solidFill>
                        </a:rPr>
                        <a:t>ტესტირების დღიური საშუალო მაჩვენებელი</a:t>
                      </a:r>
                      <a:r>
                        <a:rPr lang="ka-GE" sz="1200" b="1" baseline="0" dirty="0">
                          <a:solidFill>
                            <a:schemeClr val="tx1"/>
                          </a:solidFill>
                        </a:rPr>
                        <a:t> </a:t>
                      </a:r>
                    </a:p>
                    <a:p>
                      <a:r>
                        <a:rPr lang="ka-GE" sz="1200" b="1" baseline="0" dirty="0">
                          <a:solidFill>
                            <a:schemeClr val="tx1"/>
                          </a:solidFill>
                        </a:rPr>
                        <a:t>1 / 250 მოსახლეზე</a:t>
                      </a:r>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5246"/>
                    </a:solid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dirty="0">
                          <a:solidFill>
                            <a:schemeClr val="tx1"/>
                          </a:solidFill>
                        </a:rPr>
                        <a:t>COVID-19-</a:t>
                      </a:r>
                      <a:r>
                        <a:rPr lang="ka-GE" sz="1200" b="1" dirty="0">
                          <a:solidFill>
                            <a:schemeClr val="tx1"/>
                          </a:solidFill>
                        </a:rPr>
                        <a:t>ით</a:t>
                      </a:r>
                      <a:r>
                        <a:rPr lang="ka-GE" sz="1200" b="1" baseline="0" dirty="0">
                          <a:solidFill>
                            <a:schemeClr val="tx1"/>
                          </a:solidFill>
                        </a:rPr>
                        <a:t> დაკავებული მოზრდილთა ინტენსიური საწოლები &gt; 50% </a:t>
                      </a:r>
                    </a:p>
                    <a:p>
                      <a:r>
                        <a:rPr lang="ka-GE" sz="1200" b="1" baseline="0" dirty="0">
                          <a:solidFill>
                            <a:schemeClr val="tx1"/>
                          </a:solidFill>
                        </a:rPr>
                        <a:t>(</a:t>
                      </a:r>
                      <a:r>
                        <a:rPr lang="ka-GE" sz="1200" b="1" baseline="0" dirty="0"/>
                        <a:t>7-დღიანი საშუალო)</a:t>
                      </a:r>
                      <a:endParaRPr lang="en-US"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5246"/>
                    </a:solidFill>
                  </a:tcPr>
                </a:tc>
                <a:tc>
                  <a:txBody>
                    <a:bodyPr/>
                    <a:lstStyle/>
                    <a:p>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ka-GE" sz="1200" b="1" baseline="0" dirty="0">
                          <a:solidFill>
                            <a:schemeClr val="tx1"/>
                          </a:solidFill>
                        </a:rPr>
                        <a:t>ძირითადად მიმდინარეობს დისტანციური/ონლაინ მომსახურება</a:t>
                      </a:r>
                      <a:endParaRPr lang="en-US"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5246"/>
                    </a:solidFill>
                  </a:tcPr>
                </a:tc>
                <a:extLst>
                  <a:ext uri="{0D108BD9-81ED-4DB2-BD59-A6C34878D82A}">
                    <a16:rowId xmlns:a16="http://schemas.microsoft.com/office/drawing/2014/main" val="3234181939"/>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984535428"/>
              </p:ext>
            </p:extLst>
          </p:nvPr>
        </p:nvGraphicFramePr>
        <p:xfrm>
          <a:off x="397188" y="5802087"/>
          <a:ext cx="5048393" cy="1156515"/>
        </p:xfrm>
        <a:graphic>
          <a:graphicData uri="http://schemas.openxmlformats.org/drawingml/2006/table">
            <a:tbl>
              <a:tblPr firstRow="1" bandRow="1">
                <a:tableStyleId>{5C22544A-7EE6-4342-B048-85BDC9FD1C3A}</a:tableStyleId>
              </a:tblPr>
              <a:tblGrid>
                <a:gridCol w="5048393">
                  <a:extLst>
                    <a:ext uri="{9D8B030D-6E8A-4147-A177-3AD203B41FA5}">
                      <a16:colId xmlns:a16="http://schemas.microsoft.com/office/drawing/2014/main" val="424608925"/>
                    </a:ext>
                  </a:extLst>
                </a:gridCol>
              </a:tblGrid>
              <a:tr h="333555">
                <a:tc>
                  <a:txBody>
                    <a:bodyPr/>
                    <a:lstStyle/>
                    <a:p>
                      <a:pPr marL="285750" indent="-285750">
                        <a:buFont typeface="Arial" panose="020B0604020202020204" pitchFamily="34" charset="0"/>
                        <a:buChar char="•"/>
                      </a:pPr>
                      <a:r>
                        <a:rPr lang="ka-GE" sz="1400" b="1" dirty="0">
                          <a:solidFill>
                            <a:schemeClr val="accent4">
                              <a:lumMod val="50000"/>
                            </a:schemeClr>
                          </a:solidFill>
                        </a:rPr>
                        <a:t>ხალხმრავალ და დახურულ სივრცეში ყოფნის</a:t>
                      </a:r>
                      <a:r>
                        <a:rPr lang="ka-GE" sz="1400" b="1" baseline="0" dirty="0">
                          <a:solidFill>
                            <a:schemeClr val="accent4">
                              <a:lumMod val="50000"/>
                            </a:schemeClr>
                          </a:solidFill>
                        </a:rPr>
                        <a:t> შეზღუდვა</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986630"/>
                  </a:ext>
                </a:extLst>
              </a:tr>
              <a:tr h="330776">
                <a:tc>
                  <a:txBody>
                    <a:bodyPr/>
                    <a:lstStyle/>
                    <a:p>
                      <a:pPr marL="285750" indent="-285750">
                        <a:buFont typeface="Arial" panose="020B0604020202020204" pitchFamily="34" charset="0"/>
                        <a:buChar char="•"/>
                      </a:pPr>
                      <a:r>
                        <a:rPr lang="ka-GE" sz="1400" b="1" baseline="0" dirty="0">
                          <a:solidFill>
                            <a:schemeClr val="accent4">
                              <a:lumMod val="50000"/>
                            </a:schemeClr>
                          </a:solidFill>
                        </a:rPr>
                        <a:t>საზოგადოებრივ ადგილებში ნიღაბის ტარება და დისტანციის დაცვა</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9388694"/>
                  </a:ext>
                </a:extLst>
              </a:tr>
              <a:tr h="291129">
                <a:tc>
                  <a:txBody>
                    <a:bodyPr/>
                    <a:lstStyle/>
                    <a:p>
                      <a:pPr marL="0" indent="0">
                        <a:buFont typeface="Arial" panose="020B0604020202020204" pitchFamily="34" charset="0"/>
                        <a:buNone/>
                      </a:pPr>
                      <a:endParaRPr lang="ka-GE" sz="1400" b="1" baseline="0" dirty="0">
                        <a:solidFill>
                          <a:schemeClr val="accent4">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866349"/>
                  </a:ext>
                </a:extLst>
              </a:tr>
            </a:tbl>
          </a:graphicData>
        </a:graphic>
      </p:graphicFrame>
      <p:grpSp>
        <p:nvGrpSpPr>
          <p:cNvPr id="4" name="Group 3"/>
          <p:cNvGrpSpPr/>
          <p:nvPr/>
        </p:nvGrpSpPr>
        <p:grpSpPr>
          <a:xfrm>
            <a:off x="74582" y="1234531"/>
            <a:ext cx="1772063" cy="4320955"/>
            <a:chOff x="74582" y="1234531"/>
            <a:chExt cx="1772063" cy="4320955"/>
          </a:xfrm>
        </p:grpSpPr>
        <p:sp>
          <p:nvSpPr>
            <p:cNvPr id="22" name="Freeform 27"/>
            <p:cNvSpPr>
              <a:spLocks/>
            </p:cNvSpPr>
            <p:nvPr/>
          </p:nvSpPr>
          <p:spPr bwMode="auto">
            <a:xfrm>
              <a:off x="1525553" y="1411737"/>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7"/>
            <p:cNvSpPr>
              <a:spLocks/>
            </p:cNvSpPr>
            <p:nvPr/>
          </p:nvSpPr>
          <p:spPr bwMode="auto">
            <a:xfrm>
              <a:off x="410820" y="1248162"/>
              <a:ext cx="1114733" cy="4307324"/>
            </a:xfrm>
            <a:custGeom>
              <a:avLst/>
              <a:gdLst/>
              <a:ahLst/>
              <a:cxnLst>
                <a:cxn ang="0">
                  <a:pos x="79" y="0"/>
                </a:cxn>
                <a:cxn ang="0">
                  <a:pos x="657" y="0"/>
                </a:cxn>
                <a:cxn ang="0">
                  <a:pos x="675" y="2"/>
                </a:cxn>
                <a:cxn ang="0">
                  <a:pos x="691" y="8"/>
                </a:cxn>
                <a:cxn ang="0">
                  <a:pos x="706" y="17"/>
                </a:cxn>
                <a:cxn ang="0">
                  <a:pos x="718" y="29"/>
                </a:cxn>
                <a:cxn ang="0">
                  <a:pos x="728" y="44"/>
                </a:cxn>
                <a:cxn ang="0">
                  <a:pos x="733" y="60"/>
                </a:cxn>
                <a:cxn ang="0">
                  <a:pos x="736" y="79"/>
                </a:cxn>
                <a:cxn ang="0">
                  <a:pos x="736" y="1776"/>
                </a:cxn>
                <a:cxn ang="0">
                  <a:pos x="733" y="1794"/>
                </a:cxn>
                <a:cxn ang="0">
                  <a:pos x="728" y="1811"/>
                </a:cxn>
                <a:cxn ang="0">
                  <a:pos x="718" y="1825"/>
                </a:cxn>
                <a:cxn ang="0">
                  <a:pos x="706" y="1838"/>
                </a:cxn>
                <a:cxn ang="0">
                  <a:pos x="691" y="1847"/>
                </a:cxn>
                <a:cxn ang="0">
                  <a:pos x="675" y="1853"/>
                </a:cxn>
                <a:cxn ang="0">
                  <a:pos x="657" y="1855"/>
                </a:cxn>
                <a:cxn ang="0">
                  <a:pos x="79" y="1855"/>
                </a:cxn>
                <a:cxn ang="0">
                  <a:pos x="61" y="1853"/>
                </a:cxn>
                <a:cxn ang="0">
                  <a:pos x="44" y="1847"/>
                </a:cxn>
                <a:cxn ang="0">
                  <a:pos x="30" y="1838"/>
                </a:cxn>
                <a:cxn ang="0">
                  <a:pos x="17" y="1825"/>
                </a:cxn>
                <a:cxn ang="0">
                  <a:pos x="8" y="1811"/>
                </a:cxn>
                <a:cxn ang="0">
                  <a:pos x="2" y="1794"/>
                </a:cxn>
                <a:cxn ang="0">
                  <a:pos x="0" y="1776"/>
                </a:cxn>
                <a:cxn ang="0">
                  <a:pos x="0" y="79"/>
                </a:cxn>
                <a:cxn ang="0">
                  <a:pos x="2" y="60"/>
                </a:cxn>
                <a:cxn ang="0">
                  <a:pos x="8" y="44"/>
                </a:cxn>
                <a:cxn ang="0">
                  <a:pos x="17" y="29"/>
                </a:cxn>
                <a:cxn ang="0">
                  <a:pos x="30" y="17"/>
                </a:cxn>
                <a:cxn ang="0">
                  <a:pos x="44" y="8"/>
                </a:cxn>
                <a:cxn ang="0">
                  <a:pos x="61" y="2"/>
                </a:cxn>
                <a:cxn ang="0">
                  <a:pos x="79" y="0"/>
                </a:cxn>
              </a:cxnLst>
              <a:rect l="0" t="0" r="r" b="b"/>
              <a:pathLst>
                <a:path w="736" h="1855">
                  <a:moveTo>
                    <a:pt x="79" y="0"/>
                  </a:moveTo>
                  <a:lnTo>
                    <a:pt x="657" y="0"/>
                  </a:lnTo>
                  <a:lnTo>
                    <a:pt x="675" y="2"/>
                  </a:lnTo>
                  <a:lnTo>
                    <a:pt x="691" y="8"/>
                  </a:lnTo>
                  <a:lnTo>
                    <a:pt x="706" y="17"/>
                  </a:lnTo>
                  <a:lnTo>
                    <a:pt x="718" y="29"/>
                  </a:lnTo>
                  <a:lnTo>
                    <a:pt x="728" y="44"/>
                  </a:lnTo>
                  <a:lnTo>
                    <a:pt x="733" y="60"/>
                  </a:lnTo>
                  <a:lnTo>
                    <a:pt x="736" y="79"/>
                  </a:lnTo>
                  <a:lnTo>
                    <a:pt x="736" y="1776"/>
                  </a:lnTo>
                  <a:lnTo>
                    <a:pt x="733" y="1794"/>
                  </a:lnTo>
                  <a:lnTo>
                    <a:pt x="728" y="1811"/>
                  </a:lnTo>
                  <a:lnTo>
                    <a:pt x="718" y="1825"/>
                  </a:lnTo>
                  <a:lnTo>
                    <a:pt x="706" y="1838"/>
                  </a:lnTo>
                  <a:lnTo>
                    <a:pt x="691" y="1847"/>
                  </a:lnTo>
                  <a:lnTo>
                    <a:pt x="675" y="1853"/>
                  </a:lnTo>
                  <a:lnTo>
                    <a:pt x="657" y="1855"/>
                  </a:lnTo>
                  <a:lnTo>
                    <a:pt x="79" y="1855"/>
                  </a:lnTo>
                  <a:lnTo>
                    <a:pt x="61" y="1853"/>
                  </a:lnTo>
                  <a:lnTo>
                    <a:pt x="44" y="1847"/>
                  </a:lnTo>
                  <a:lnTo>
                    <a:pt x="30" y="1838"/>
                  </a:lnTo>
                  <a:lnTo>
                    <a:pt x="17" y="1825"/>
                  </a:lnTo>
                  <a:lnTo>
                    <a:pt x="8" y="1811"/>
                  </a:lnTo>
                  <a:lnTo>
                    <a:pt x="2" y="1794"/>
                  </a:lnTo>
                  <a:lnTo>
                    <a:pt x="0" y="1776"/>
                  </a:lnTo>
                  <a:lnTo>
                    <a:pt x="0" y="79"/>
                  </a:lnTo>
                  <a:lnTo>
                    <a:pt x="2" y="60"/>
                  </a:lnTo>
                  <a:lnTo>
                    <a:pt x="8" y="44"/>
                  </a:lnTo>
                  <a:lnTo>
                    <a:pt x="17" y="29"/>
                  </a:lnTo>
                  <a:lnTo>
                    <a:pt x="30" y="17"/>
                  </a:lnTo>
                  <a:lnTo>
                    <a:pt x="44" y="8"/>
                  </a:lnTo>
                  <a:lnTo>
                    <a:pt x="61" y="2"/>
                  </a:lnTo>
                  <a:lnTo>
                    <a:pt x="79" y="0"/>
                  </a:lnTo>
                  <a:close/>
                </a:path>
              </a:pathLst>
            </a:custGeom>
            <a:solidFill>
              <a:schemeClr val="accent3">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8"/>
            <p:cNvSpPr>
              <a:spLocks noEditPoints="1"/>
            </p:cNvSpPr>
            <p:nvPr/>
          </p:nvSpPr>
          <p:spPr bwMode="auto">
            <a:xfrm>
              <a:off x="397188" y="1234531"/>
              <a:ext cx="1140482" cy="4320955"/>
            </a:xfrm>
            <a:custGeom>
              <a:avLst/>
              <a:gdLst/>
              <a:ahLst/>
              <a:cxnLst>
                <a:cxn ang="0">
                  <a:pos x="72" y="19"/>
                </a:cxn>
                <a:cxn ang="0">
                  <a:pos x="44" y="33"/>
                </a:cxn>
                <a:cxn ang="0">
                  <a:pos x="25" y="56"/>
                </a:cxn>
                <a:cxn ang="0">
                  <a:pos x="18" y="88"/>
                </a:cxn>
                <a:cxn ang="0">
                  <a:pos x="20" y="1801"/>
                </a:cxn>
                <a:cxn ang="0">
                  <a:pos x="33" y="1829"/>
                </a:cxn>
                <a:cxn ang="0">
                  <a:pos x="57" y="1848"/>
                </a:cxn>
                <a:cxn ang="0">
                  <a:pos x="88" y="1855"/>
                </a:cxn>
                <a:cxn ang="0">
                  <a:pos x="682" y="1853"/>
                </a:cxn>
                <a:cxn ang="0">
                  <a:pos x="709" y="1840"/>
                </a:cxn>
                <a:cxn ang="0">
                  <a:pos x="729" y="1816"/>
                </a:cxn>
                <a:cxn ang="0">
                  <a:pos x="735" y="1785"/>
                </a:cxn>
                <a:cxn ang="0">
                  <a:pos x="734" y="72"/>
                </a:cxn>
                <a:cxn ang="0">
                  <a:pos x="720" y="44"/>
                </a:cxn>
                <a:cxn ang="0">
                  <a:pos x="697" y="25"/>
                </a:cxn>
                <a:cxn ang="0">
                  <a:pos x="666" y="18"/>
                </a:cxn>
                <a:cxn ang="0">
                  <a:pos x="88" y="0"/>
                </a:cxn>
                <a:cxn ang="0">
                  <a:pos x="686" y="3"/>
                </a:cxn>
                <a:cxn ang="0">
                  <a:pos x="720" y="19"/>
                </a:cxn>
                <a:cxn ang="0">
                  <a:pos x="744" y="49"/>
                </a:cxn>
                <a:cxn ang="0">
                  <a:pos x="753" y="88"/>
                </a:cxn>
                <a:cxn ang="0">
                  <a:pos x="751" y="1805"/>
                </a:cxn>
                <a:cxn ang="0">
                  <a:pos x="734" y="1840"/>
                </a:cxn>
                <a:cxn ang="0">
                  <a:pos x="704" y="1863"/>
                </a:cxn>
                <a:cxn ang="0">
                  <a:pos x="666" y="1872"/>
                </a:cxn>
                <a:cxn ang="0">
                  <a:pos x="68" y="1870"/>
                </a:cxn>
                <a:cxn ang="0">
                  <a:pos x="33" y="1853"/>
                </a:cxn>
                <a:cxn ang="0">
                  <a:pos x="10" y="1824"/>
                </a:cxn>
                <a:cxn ang="0">
                  <a:pos x="0" y="1785"/>
                </a:cxn>
                <a:cxn ang="0">
                  <a:pos x="3" y="67"/>
                </a:cxn>
                <a:cxn ang="0">
                  <a:pos x="20" y="33"/>
                </a:cxn>
                <a:cxn ang="0">
                  <a:pos x="50" y="9"/>
                </a:cxn>
                <a:cxn ang="0">
                  <a:pos x="88" y="0"/>
                </a:cxn>
              </a:cxnLst>
              <a:rect l="0" t="0" r="r" b="b"/>
              <a:pathLst>
                <a:path w="753" h="1872">
                  <a:moveTo>
                    <a:pt x="88" y="18"/>
                  </a:moveTo>
                  <a:lnTo>
                    <a:pt x="72" y="19"/>
                  </a:lnTo>
                  <a:lnTo>
                    <a:pt x="57" y="25"/>
                  </a:lnTo>
                  <a:lnTo>
                    <a:pt x="44" y="33"/>
                  </a:lnTo>
                  <a:lnTo>
                    <a:pt x="33" y="44"/>
                  </a:lnTo>
                  <a:lnTo>
                    <a:pt x="25" y="56"/>
                  </a:lnTo>
                  <a:lnTo>
                    <a:pt x="20" y="72"/>
                  </a:lnTo>
                  <a:lnTo>
                    <a:pt x="18" y="88"/>
                  </a:lnTo>
                  <a:lnTo>
                    <a:pt x="18" y="1785"/>
                  </a:lnTo>
                  <a:lnTo>
                    <a:pt x="20" y="1801"/>
                  </a:lnTo>
                  <a:lnTo>
                    <a:pt x="25" y="1816"/>
                  </a:lnTo>
                  <a:lnTo>
                    <a:pt x="33" y="1829"/>
                  </a:lnTo>
                  <a:lnTo>
                    <a:pt x="44" y="1840"/>
                  </a:lnTo>
                  <a:lnTo>
                    <a:pt x="57" y="1848"/>
                  </a:lnTo>
                  <a:lnTo>
                    <a:pt x="72" y="1853"/>
                  </a:lnTo>
                  <a:lnTo>
                    <a:pt x="88" y="1855"/>
                  </a:lnTo>
                  <a:lnTo>
                    <a:pt x="666" y="1855"/>
                  </a:lnTo>
                  <a:lnTo>
                    <a:pt x="682" y="1853"/>
                  </a:lnTo>
                  <a:lnTo>
                    <a:pt x="697" y="1848"/>
                  </a:lnTo>
                  <a:lnTo>
                    <a:pt x="709" y="1840"/>
                  </a:lnTo>
                  <a:lnTo>
                    <a:pt x="720" y="1829"/>
                  </a:lnTo>
                  <a:lnTo>
                    <a:pt x="729" y="1816"/>
                  </a:lnTo>
                  <a:lnTo>
                    <a:pt x="734" y="1801"/>
                  </a:lnTo>
                  <a:lnTo>
                    <a:pt x="735" y="1785"/>
                  </a:lnTo>
                  <a:lnTo>
                    <a:pt x="735" y="88"/>
                  </a:lnTo>
                  <a:lnTo>
                    <a:pt x="734" y="72"/>
                  </a:lnTo>
                  <a:lnTo>
                    <a:pt x="729" y="56"/>
                  </a:lnTo>
                  <a:lnTo>
                    <a:pt x="720" y="44"/>
                  </a:lnTo>
                  <a:lnTo>
                    <a:pt x="709" y="33"/>
                  </a:lnTo>
                  <a:lnTo>
                    <a:pt x="697" y="25"/>
                  </a:lnTo>
                  <a:lnTo>
                    <a:pt x="682" y="19"/>
                  </a:lnTo>
                  <a:lnTo>
                    <a:pt x="666" y="18"/>
                  </a:lnTo>
                  <a:lnTo>
                    <a:pt x="88" y="18"/>
                  </a:lnTo>
                  <a:close/>
                  <a:moveTo>
                    <a:pt x="88" y="0"/>
                  </a:moveTo>
                  <a:lnTo>
                    <a:pt x="666" y="0"/>
                  </a:lnTo>
                  <a:lnTo>
                    <a:pt x="686" y="3"/>
                  </a:lnTo>
                  <a:lnTo>
                    <a:pt x="704" y="9"/>
                  </a:lnTo>
                  <a:lnTo>
                    <a:pt x="720" y="19"/>
                  </a:lnTo>
                  <a:lnTo>
                    <a:pt x="734" y="33"/>
                  </a:lnTo>
                  <a:lnTo>
                    <a:pt x="744" y="49"/>
                  </a:lnTo>
                  <a:lnTo>
                    <a:pt x="751" y="67"/>
                  </a:lnTo>
                  <a:lnTo>
                    <a:pt x="753" y="88"/>
                  </a:lnTo>
                  <a:lnTo>
                    <a:pt x="753" y="1785"/>
                  </a:lnTo>
                  <a:lnTo>
                    <a:pt x="751" y="1805"/>
                  </a:lnTo>
                  <a:lnTo>
                    <a:pt x="744" y="1824"/>
                  </a:lnTo>
                  <a:lnTo>
                    <a:pt x="734" y="1840"/>
                  </a:lnTo>
                  <a:lnTo>
                    <a:pt x="720" y="1853"/>
                  </a:lnTo>
                  <a:lnTo>
                    <a:pt x="704" y="1863"/>
                  </a:lnTo>
                  <a:lnTo>
                    <a:pt x="686" y="1870"/>
                  </a:lnTo>
                  <a:lnTo>
                    <a:pt x="666" y="1872"/>
                  </a:lnTo>
                  <a:lnTo>
                    <a:pt x="88" y="1872"/>
                  </a:lnTo>
                  <a:lnTo>
                    <a:pt x="68" y="1870"/>
                  </a:lnTo>
                  <a:lnTo>
                    <a:pt x="50" y="1863"/>
                  </a:lnTo>
                  <a:lnTo>
                    <a:pt x="33" y="1853"/>
                  </a:lnTo>
                  <a:lnTo>
                    <a:pt x="20" y="1840"/>
                  </a:lnTo>
                  <a:lnTo>
                    <a:pt x="10" y="1824"/>
                  </a:lnTo>
                  <a:lnTo>
                    <a:pt x="3" y="1805"/>
                  </a:lnTo>
                  <a:lnTo>
                    <a:pt x="0" y="1785"/>
                  </a:lnTo>
                  <a:lnTo>
                    <a:pt x="0" y="88"/>
                  </a:lnTo>
                  <a:lnTo>
                    <a:pt x="3" y="67"/>
                  </a:lnTo>
                  <a:lnTo>
                    <a:pt x="10" y="49"/>
                  </a:lnTo>
                  <a:lnTo>
                    <a:pt x="20" y="33"/>
                  </a:lnTo>
                  <a:lnTo>
                    <a:pt x="33" y="19"/>
                  </a:lnTo>
                  <a:lnTo>
                    <a:pt x="50" y="9"/>
                  </a:lnTo>
                  <a:lnTo>
                    <a:pt x="68" y="3"/>
                  </a:lnTo>
                  <a:lnTo>
                    <a:pt x="88"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4"/>
            <p:cNvSpPr>
              <a:spLocks/>
            </p:cNvSpPr>
            <p:nvPr/>
          </p:nvSpPr>
          <p:spPr bwMode="auto">
            <a:xfrm>
              <a:off x="74582" y="1411737"/>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89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5"/>
            <p:cNvSpPr>
              <a:spLocks/>
            </p:cNvSpPr>
            <p:nvPr/>
          </p:nvSpPr>
          <p:spPr bwMode="auto">
            <a:xfrm>
              <a:off x="74582" y="2517794"/>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auto">
            <a:xfrm>
              <a:off x="97302" y="3662309"/>
              <a:ext cx="322607" cy="757291"/>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28"/>
            <p:cNvSpPr>
              <a:spLocks/>
            </p:cNvSpPr>
            <p:nvPr/>
          </p:nvSpPr>
          <p:spPr bwMode="auto">
            <a:xfrm>
              <a:off x="1507708" y="2517794"/>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29"/>
            <p:cNvSpPr>
              <a:spLocks/>
            </p:cNvSpPr>
            <p:nvPr/>
          </p:nvSpPr>
          <p:spPr bwMode="auto">
            <a:xfrm>
              <a:off x="1506200" y="3662309"/>
              <a:ext cx="321092" cy="757291"/>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17"/>
            <p:cNvSpPr>
              <a:spLocks/>
            </p:cNvSpPr>
            <p:nvPr/>
          </p:nvSpPr>
          <p:spPr bwMode="auto">
            <a:xfrm>
              <a:off x="620801" y="4702889"/>
              <a:ext cx="708825" cy="707311"/>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9"/>
                </a:cxn>
                <a:cxn ang="0">
                  <a:pos x="377" y="418"/>
                </a:cxn>
                <a:cxn ang="0">
                  <a:pos x="352" y="435"/>
                </a:cxn>
                <a:cxn ang="0">
                  <a:pos x="325" y="449"/>
                </a:cxn>
                <a:cxn ang="0">
                  <a:pos x="296" y="459"/>
                </a:cxn>
                <a:cxn ang="0">
                  <a:pos x="266" y="465"/>
                </a:cxn>
                <a:cxn ang="0">
                  <a:pos x="234" y="467"/>
                </a:cxn>
                <a:cxn ang="0">
                  <a:pos x="202" y="465"/>
                </a:cxn>
                <a:cxn ang="0">
                  <a:pos x="171" y="459"/>
                </a:cxn>
                <a:cxn ang="0">
                  <a:pos x="142" y="449"/>
                </a:cxn>
                <a:cxn ang="0">
                  <a:pos x="116" y="435"/>
                </a:cxn>
                <a:cxn ang="0">
                  <a:pos x="91" y="418"/>
                </a:cxn>
                <a:cxn ang="0">
                  <a:pos x="68" y="399"/>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9"/>
                  </a:lnTo>
                  <a:lnTo>
                    <a:pt x="377" y="418"/>
                  </a:lnTo>
                  <a:lnTo>
                    <a:pt x="352" y="435"/>
                  </a:lnTo>
                  <a:lnTo>
                    <a:pt x="325" y="449"/>
                  </a:lnTo>
                  <a:lnTo>
                    <a:pt x="296" y="459"/>
                  </a:lnTo>
                  <a:lnTo>
                    <a:pt x="266" y="465"/>
                  </a:lnTo>
                  <a:lnTo>
                    <a:pt x="234" y="467"/>
                  </a:lnTo>
                  <a:lnTo>
                    <a:pt x="202" y="465"/>
                  </a:lnTo>
                  <a:lnTo>
                    <a:pt x="171" y="459"/>
                  </a:lnTo>
                  <a:lnTo>
                    <a:pt x="142" y="449"/>
                  </a:lnTo>
                  <a:lnTo>
                    <a:pt x="116" y="435"/>
                  </a:lnTo>
                  <a:lnTo>
                    <a:pt x="91" y="418"/>
                  </a:lnTo>
                  <a:lnTo>
                    <a:pt x="68" y="399"/>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F000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3"/>
            <p:cNvSpPr>
              <a:spLocks/>
            </p:cNvSpPr>
            <p:nvPr/>
          </p:nvSpPr>
          <p:spPr bwMode="auto">
            <a:xfrm>
              <a:off x="619075" y="3581400"/>
              <a:ext cx="708825" cy="707311"/>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F990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9"/>
            <p:cNvSpPr>
              <a:spLocks/>
            </p:cNvSpPr>
            <p:nvPr/>
          </p:nvSpPr>
          <p:spPr bwMode="auto">
            <a:xfrm>
              <a:off x="597392" y="1382496"/>
              <a:ext cx="708825" cy="708825"/>
            </a:xfrm>
            <a:custGeom>
              <a:avLst/>
              <a:gdLst/>
              <a:ahLst/>
              <a:cxnLst>
                <a:cxn ang="0">
                  <a:pos x="234" y="0"/>
                </a:cxn>
                <a:cxn ang="0">
                  <a:pos x="266" y="3"/>
                </a:cxn>
                <a:cxn ang="0">
                  <a:pos x="296" y="9"/>
                </a:cxn>
                <a:cxn ang="0">
                  <a:pos x="325" y="19"/>
                </a:cxn>
                <a:cxn ang="0">
                  <a:pos x="352" y="32"/>
                </a:cxn>
                <a:cxn ang="0">
                  <a:pos x="377" y="49"/>
                </a:cxn>
                <a:cxn ang="0">
                  <a:pos x="400" y="69"/>
                </a:cxn>
                <a:cxn ang="0">
                  <a:pos x="420" y="91"/>
                </a:cxn>
                <a:cxn ang="0">
                  <a:pos x="436" y="116"/>
                </a:cxn>
                <a:cxn ang="0">
                  <a:pos x="450" y="142"/>
                </a:cxn>
                <a:cxn ang="0">
                  <a:pos x="460" y="171"/>
                </a:cxn>
                <a:cxn ang="0">
                  <a:pos x="466" y="202"/>
                </a:cxn>
                <a:cxn ang="0">
                  <a:pos x="468" y="234"/>
                </a:cxn>
                <a:cxn ang="0">
                  <a:pos x="466" y="266"/>
                </a:cxn>
                <a:cxn ang="0">
                  <a:pos x="460" y="296"/>
                </a:cxn>
                <a:cxn ang="0">
                  <a:pos x="450" y="325"/>
                </a:cxn>
                <a:cxn ang="0">
                  <a:pos x="436" y="351"/>
                </a:cxn>
                <a:cxn ang="0">
                  <a:pos x="420" y="376"/>
                </a:cxn>
                <a:cxn ang="0">
                  <a:pos x="400" y="399"/>
                </a:cxn>
                <a:cxn ang="0">
                  <a:pos x="377" y="419"/>
                </a:cxn>
                <a:cxn ang="0">
                  <a:pos x="352" y="436"/>
                </a:cxn>
                <a:cxn ang="0">
                  <a:pos x="325" y="449"/>
                </a:cxn>
                <a:cxn ang="0">
                  <a:pos x="296" y="459"/>
                </a:cxn>
                <a:cxn ang="0">
                  <a:pos x="266" y="465"/>
                </a:cxn>
                <a:cxn ang="0">
                  <a:pos x="234" y="468"/>
                </a:cxn>
                <a:cxn ang="0">
                  <a:pos x="202" y="465"/>
                </a:cxn>
                <a:cxn ang="0">
                  <a:pos x="171" y="459"/>
                </a:cxn>
                <a:cxn ang="0">
                  <a:pos x="142" y="449"/>
                </a:cxn>
                <a:cxn ang="0">
                  <a:pos x="116" y="436"/>
                </a:cxn>
                <a:cxn ang="0">
                  <a:pos x="91" y="419"/>
                </a:cxn>
                <a:cxn ang="0">
                  <a:pos x="68" y="399"/>
                </a:cxn>
                <a:cxn ang="0">
                  <a:pos x="49" y="376"/>
                </a:cxn>
                <a:cxn ang="0">
                  <a:pos x="32" y="351"/>
                </a:cxn>
                <a:cxn ang="0">
                  <a:pos x="18" y="325"/>
                </a:cxn>
                <a:cxn ang="0">
                  <a:pos x="8" y="296"/>
                </a:cxn>
                <a:cxn ang="0">
                  <a:pos x="2" y="266"/>
                </a:cxn>
                <a:cxn ang="0">
                  <a:pos x="0" y="234"/>
                </a:cxn>
                <a:cxn ang="0">
                  <a:pos x="2" y="202"/>
                </a:cxn>
                <a:cxn ang="0">
                  <a:pos x="8" y="171"/>
                </a:cxn>
                <a:cxn ang="0">
                  <a:pos x="18" y="142"/>
                </a:cxn>
                <a:cxn ang="0">
                  <a:pos x="32" y="116"/>
                </a:cxn>
                <a:cxn ang="0">
                  <a:pos x="49" y="91"/>
                </a:cxn>
                <a:cxn ang="0">
                  <a:pos x="68" y="69"/>
                </a:cxn>
                <a:cxn ang="0">
                  <a:pos x="91" y="49"/>
                </a:cxn>
                <a:cxn ang="0">
                  <a:pos x="116" y="32"/>
                </a:cxn>
                <a:cxn ang="0">
                  <a:pos x="142" y="19"/>
                </a:cxn>
                <a:cxn ang="0">
                  <a:pos x="171" y="9"/>
                </a:cxn>
                <a:cxn ang="0">
                  <a:pos x="202" y="3"/>
                </a:cxn>
                <a:cxn ang="0">
                  <a:pos x="234" y="0"/>
                </a:cxn>
              </a:cxnLst>
              <a:rect l="0" t="0" r="r" b="b"/>
              <a:pathLst>
                <a:path w="468" h="468">
                  <a:moveTo>
                    <a:pt x="234" y="0"/>
                  </a:moveTo>
                  <a:lnTo>
                    <a:pt x="266" y="3"/>
                  </a:lnTo>
                  <a:lnTo>
                    <a:pt x="296" y="9"/>
                  </a:lnTo>
                  <a:lnTo>
                    <a:pt x="325" y="19"/>
                  </a:lnTo>
                  <a:lnTo>
                    <a:pt x="352" y="32"/>
                  </a:lnTo>
                  <a:lnTo>
                    <a:pt x="377" y="49"/>
                  </a:lnTo>
                  <a:lnTo>
                    <a:pt x="400" y="69"/>
                  </a:lnTo>
                  <a:lnTo>
                    <a:pt x="420" y="91"/>
                  </a:lnTo>
                  <a:lnTo>
                    <a:pt x="436" y="116"/>
                  </a:lnTo>
                  <a:lnTo>
                    <a:pt x="450" y="142"/>
                  </a:lnTo>
                  <a:lnTo>
                    <a:pt x="460" y="171"/>
                  </a:lnTo>
                  <a:lnTo>
                    <a:pt x="466" y="202"/>
                  </a:lnTo>
                  <a:lnTo>
                    <a:pt x="468" y="234"/>
                  </a:lnTo>
                  <a:lnTo>
                    <a:pt x="466" y="266"/>
                  </a:lnTo>
                  <a:lnTo>
                    <a:pt x="460" y="296"/>
                  </a:lnTo>
                  <a:lnTo>
                    <a:pt x="450" y="325"/>
                  </a:lnTo>
                  <a:lnTo>
                    <a:pt x="436" y="351"/>
                  </a:lnTo>
                  <a:lnTo>
                    <a:pt x="420" y="376"/>
                  </a:lnTo>
                  <a:lnTo>
                    <a:pt x="400" y="399"/>
                  </a:lnTo>
                  <a:lnTo>
                    <a:pt x="377" y="419"/>
                  </a:lnTo>
                  <a:lnTo>
                    <a:pt x="352" y="436"/>
                  </a:lnTo>
                  <a:lnTo>
                    <a:pt x="325" y="449"/>
                  </a:lnTo>
                  <a:lnTo>
                    <a:pt x="296" y="459"/>
                  </a:lnTo>
                  <a:lnTo>
                    <a:pt x="266" y="465"/>
                  </a:lnTo>
                  <a:lnTo>
                    <a:pt x="234" y="468"/>
                  </a:lnTo>
                  <a:lnTo>
                    <a:pt x="202" y="465"/>
                  </a:lnTo>
                  <a:lnTo>
                    <a:pt x="171" y="459"/>
                  </a:lnTo>
                  <a:lnTo>
                    <a:pt x="142" y="449"/>
                  </a:lnTo>
                  <a:lnTo>
                    <a:pt x="116" y="436"/>
                  </a:lnTo>
                  <a:lnTo>
                    <a:pt x="91" y="419"/>
                  </a:lnTo>
                  <a:lnTo>
                    <a:pt x="68" y="399"/>
                  </a:lnTo>
                  <a:lnTo>
                    <a:pt x="49" y="376"/>
                  </a:lnTo>
                  <a:lnTo>
                    <a:pt x="32" y="351"/>
                  </a:lnTo>
                  <a:lnTo>
                    <a:pt x="18" y="325"/>
                  </a:lnTo>
                  <a:lnTo>
                    <a:pt x="8" y="296"/>
                  </a:lnTo>
                  <a:lnTo>
                    <a:pt x="2" y="266"/>
                  </a:lnTo>
                  <a:lnTo>
                    <a:pt x="0" y="234"/>
                  </a:lnTo>
                  <a:lnTo>
                    <a:pt x="2" y="202"/>
                  </a:lnTo>
                  <a:lnTo>
                    <a:pt x="8" y="171"/>
                  </a:lnTo>
                  <a:lnTo>
                    <a:pt x="18" y="142"/>
                  </a:lnTo>
                  <a:lnTo>
                    <a:pt x="32" y="116"/>
                  </a:lnTo>
                  <a:lnTo>
                    <a:pt x="49" y="91"/>
                  </a:lnTo>
                  <a:lnTo>
                    <a:pt x="68" y="69"/>
                  </a:lnTo>
                  <a:lnTo>
                    <a:pt x="91" y="49"/>
                  </a:lnTo>
                  <a:lnTo>
                    <a:pt x="116" y="32"/>
                  </a:lnTo>
                  <a:lnTo>
                    <a:pt x="142" y="19"/>
                  </a:lnTo>
                  <a:lnTo>
                    <a:pt x="171" y="9"/>
                  </a:lnTo>
                  <a:lnTo>
                    <a:pt x="202" y="3"/>
                  </a:lnTo>
                  <a:lnTo>
                    <a:pt x="234" y="0"/>
                  </a:lnTo>
                  <a:close/>
                </a:path>
              </a:pathLst>
            </a:custGeom>
            <a:solidFill>
              <a:srgbClr val="92D05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auto">
            <a:xfrm>
              <a:off x="143998" y="4729109"/>
              <a:ext cx="322607" cy="757291"/>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29"/>
            <p:cNvSpPr>
              <a:spLocks/>
            </p:cNvSpPr>
            <p:nvPr/>
          </p:nvSpPr>
          <p:spPr bwMode="auto">
            <a:xfrm>
              <a:off x="1483822" y="4729109"/>
              <a:ext cx="321092" cy="757291"/>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3"/>
            <p:cNvSpPr>
              <a:spLocks/>
            </p:cNvSpPr>
            <p:nvPr/>
          </p:nvSpPr>
          <p:spPr bwMode="auto">
            <a:xfrm>
              <a:off x="578004" y="2437803"/>
              <a:ext cx="778849" cy="762597"/>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FFF0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Oval 30"/>
            <p:cNvSpPr/>
            <p:nvPr/>
          </p:nvSpPr>
          <p:spPr>
            <a:xfrm>
              <a:off x="687050" y="4761548"/>
              <a:ext cx="619167" cy="631551"/>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642220" y="3597249"/>
              <a:ext cx="619167" cy="631551"/>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642219" y="2497150"/>
              <a:ext cx="619167" cy="631551"/>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623566" y="1450499"/>
              <a:ext cx="619167" cy="631551"/>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aphicFrame>
        <p:nvGraphicFramePr>
          <p:cNvPr id="35" name="Table 34"/>
          <p:cNvGraphicFramePr>
            <a:graphicFrameLocks noGrp="1"/>
          </p:cNvGraphicFramePr>
          <p:nvPr>
            <p:extLst>
              <p:ext uri="{D42A27DB-BD31-4B8C-83A1-F6EECF244321}">
                <p14:modId xmlns:p14="http://schemas.microsoft.com/office/powerpoint/2010/main" val="379118424"/>
              </p:ext>
            </p:extLst>
          </p:nvPr>
        </p:nvGraphicFramePr>
        <p:xfrm>
          <a:off x="5445581" y="5783923"/>
          <a:ext cx="6476343" cy="1153736"/>
        </p:xfrm>
        <a:graphic>
          <a:graphicData uri="http://schemas.openxmlformats.org/drawingml/2006/table">
            <a:tbl>
              <a:tblPr firstRow="1" bandRow="1">
                <a:tableStyleId>{5C22544A-7EE6-4342-B048-85BDC9FD1C3A}</a:tableStyleId>
              </a:tblPr>
              <a:tblGrid>
                <a:gridCol w="6476343">
                  <a:extLst>
                    <a:ext uri="{9D8B030D-6E8A-4147-A177-3AD203B41FA5}">
                      <a16:colId xmlns:a16="http://schemas.microsoft.com/office/drawing/2014/main" val="27969039"/>
                    </a:ext>
                  </a:extLst>
                </a:gridCol>
              </a:tblGrid>
              <a:tr h="333555">
                <a:tc>
                  <a:txBody>
                    <a:bodyPr/>
                    <a:lstStyle/>
                    <a:p>
                      <a:pPr marL="285750" indent="-285750">
                        <a:buFont typeface="Arial" panose="020B0604020202020204" pitchFamily="34" charset="0"/>
                        <a:buChar char="•"/>
                      </a:pPr>
                      <a:r>
                        <a:rPr lang="ka-GE" sz="1400" b="1" baseline="0" dirty="0">
                          <a:solidFill>
                            <a:schemeClr val="accent4">
                              <a:lumMod val="50000"/>
                            </a:schemeClr>
                          </a:solidFill>
                        </a:rPr>
                        <a:t>საკუთარი ჯანმრთელობის მონიტორინგი და შეუძლოდ ყოფნისას იზოლირება</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986630"/>
                  </a:ext>
                </a:extLst>
              </a:tr>
              <a:tr h="330776">
                <a:tc>
                  <a:txBody>
                    <a:bodyPr/>
                    <a:lstStyle/>
                    <a:p>
                      <a:pPr marL="285750" lvl="0" indent="-285750">
                        <a:buFont typeface="Arial" panose="020B0604020202020204" pitchFamily="34" charset="0"/>
                        <a:buChar char="•"/>
                      </a:pPr>
                      <a:r>
                        <a:rPr lang="ka-GE" sz="1400" b="1" dirty="0">
                          <a:solidFill>
                            <a:schemeClr val="accent4">
                              <a:lumMod val="50000"/>
                            </a:schemeClr>
                          </a:solidFill>
                        </a:rPr>
                        <a:t>პირადი/</a:t>
                      </a:r>
                      <a:r>
                        <a:rPr lang="ka-GE" sz="1400" b="1" baseline="0" dirty="0">
                          <a:solidFill>
                            <a:schemeClr val="accent4">
                              <a:lumMod val="50000"/>
                            </a:schemeClr>
                          </a:solidFill>
                        </a:rPr>
                        <a:t>საზოგადო ჰიგიენის დაცვა</a:t>
                      </a:r>
                      <a:endParaRPr lang="en-US" sz="1400" b="1" dirty="0">
                        <a:solidFill>
                          <a:schemeClr val="accent4">
                            <a:lumMod val="5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9388694"/>
                  </a:ext>
                </a:extLst>
              </a:tr>
              <a:tr h="291129">
                <a:tc>
                  <a:txBody>
                    <a:bodyPr/>
                    <a:lstStyle/>
                    <a:p>
                      <a:pPr marL="457200" lvl="1" indent="0">
                        <a:buFont typeface="Arial" panose="020B0604020202020204" pitchFamily="34" charset="0"/>
                        <a:buNone/>
                      </a:pPr>
                      <a:endParaRPr lang="en-US" sz="1400" b="1" dirty="0">
                        <a:solidFill>
                          <a:schemeClr val="accent4">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866349"/>
                  </a:ext>
                </a:extLst>
              </a:tr>
            </a:tbl>
          </a:graphicData>
        </a:graphic>
      </p:graphicFrame>
    </p:spTree>
    <p:extLst>
      <p:ext uri="{BB962C8B-B14F-4D97-AF65-F5344CB8AC3E}">
        <p14:creationId xmlns:p14="http://schemas.microsoft.com/office/powerpoint/2010/main" val="2023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78" y="2208137"/>
            <a:ext cx="2675694" cy="1202497"/>
          </a:xfrm>
        </p:spPr>
        <p:txBody>
          <a:bodyPr vert="horz" lIns="91440" tIns="45720" rIns="91440" bIns="45720" rtlCol="0" anchor="t">
            <a:normAutofit/>
          </a:bodyPr>
          <a:lstStyle/>
          <a:p>
            <a:r>
              <a:rPr lang="en-US" b="1" dirty="0" err="1">
                <a:solidFill>
                  <a:schemeClr val="accent5">
                    <a:lumMod val="50000"/>
                  </a:schemeClr>
                </a:solidFill>
                <a:latin typeface="Sylfaen" panose="010A0502050306030303" pitchFamily="18" charset="0"/>
              </a:rPr>
              <a:t>ამოცანები</a:t>
            </a:r>
            <a:endParaRPr lang="en-US" b="1" dirty="0">
              <a:solidFill>
                <a:schemeClr val="accent5">
                  <a:lumMod val="50000"/>
                </a:schemeClr>
              </a:solidFill>
              <a:latin typeface="Sylfaen" panose="010A0502050306030303" pitchFamily="18" charset="0"/>
            </a:endParaRPr>
          </a:p>
        </p:txBody>
      </p:sp>
      <p:sp>
        <p:nvSpPr>
          <p:cNvPr id="3" name="TextBox 2"/>
          <p:cNvSpPr txBox="1"/>
          <p:nvPr/>
        </p:nvSpPr>
        <p:spPr>
          <a:xfrm>
            <a:off x="3806063" y="76200"/>
            <a:ext cx="8385937" cy="838200"/>
          </a:xfrm>
          <a:prstGeom prst="rect">
            <a:avLst/>
          </a:prstGeom>
          <a:solidFill>
            <a:schemeClr val="accent4">
              <a:lumMod val="20000"/>
              <a:lumOff val="80000"/>
            </a:schemeClr>
          </a:solidFill>
        </p:spPr>
        <p:txBody>
          <a:bodyPr wrap="square" rtlCol="0">
            <a:spAutoFit/>
          </a:bodyPr>
          <a:lstStyle/>
          <a:p>
            <a:endParaRPr lang="en-US" dirty="0"/>
          </a:p>
        </p:txBody>
      </p:sp>
      <p:sp>
        <p:nvSpPr>
          <p:cNvPr id="19" name="TextBox 18"/>
          <p:cNvSpPr txBox="1"/>
          <p:nvPr/>
        </p:nvSpPr>
        <p:spPr>
          <a:xfrm>
            <a:off x="3768445" y="1047750"/>
            <a:ext cx="8423555" cy="838200"/>
          </a:xfrm>
          <a:prstGeom prst="rect">
            <a:avLst/>
          </a:prstGeom>
          <a:solidFill>
            <a:schemeClr val="accent4">
              <a:lumMod val="20000"/>
              <a:lumOff val="80000"/>
            </a:schemeClr>
          </a:solidFill>
        </p:spPr>
        <p:txBody>
          <a:bodyPr wrap="square" rtlCol="0">
            <a:spAutoFit/>
          </a:bodyPr>
          <a:lstStyle/>
          <a:p>
            <a:endParaRPr lang="en-US" dirty="0"/>
          </a:p>
        </p:txBody>
      </p:sp>
      <p:sp>
        <p:nvSpPr>
          <p:cNvPr id="20" name="TextBox 19"/>
          <p:cNvSpPr txBox="1"/>
          <p:nvPr/>
        </p:nvSpPr>
        <p:spPr>
          <a:xfrm>
            <a:off x="3777125" y="2022606"/>
            <a:ext cx="8414873" cy="838200"/>
          </a:xfrm>
          <a:prstGeom prst="rect">
            <a:avLst/>
          </a:prstGeom>
          <a:solidFill>
            <a:schemeClr val="accent4">
              <a:lumMod val="20000"/>
              <a:lumOff val="80000"/>
            </a:schemeClr>
          </a:solidFill>
        </p:spPr>
        <p:txBody>
          <a:bodyPr wrap="square" rtlCol="0">
            <a:spAutoFit/>
          </a:bodyPr>
          <a:lstStyle/>
          <a:p>
            <a:endParaRPr lang="en-US" dirty="0"/>
          </a:p>
        </p:txBody>
      </p:sp>
      <p:sp>
        <p:nvSpPr>
          <p:cNvPr id="21" name="TextBox 20"/>
          <p:cNvSpPr txBox="1"/>
          <p:nvPr/>
        </p:nvSpPr>
        <p:spPr>
          <a:xfrm>
            <a:off x="3806063" y="2997462"/>
            <a:ext cx="8385936" cy="838200"/>
          </a:xfrm>
          <a:prstGeom prst="rect">
            <a:avLst/>
          </a:prstGeom>
          <a:solidFill>
            <a:schemeClr val="accent4">
              <a:lumMod val="20000"/>
              <a:lumOff val="80000"/>
            </a:schemeClr>
          </a:solidFill>
        </p:spPr>
        <p:txBody>
          <a:bodyPr wrap="square" rtlCol="0">
            <a:spAutoFit/>
          </a:bodyPr>
          <a:lstStyle/>
          <a:p>
            <a:endParaRPr lang="en-US" dirty="0"/>
          </a:p>
        </p:txBody>
      </p:sp>
      <p:sp>
        <p:nvSpPr>
          <p:cNvPr id="28" name="TextBox 27"/>
          <p:cNvSpPr txBox="1"/>
          <p:nvPr/>
        </p:nvSpPr>
        <p:spPr>
          <a:xfrm>
            <a:off x="3787253" y="3969012"/>
            <a:ext cx="8404747" cy="838200"/>
          </a:xfrm>
          <a:prstGeom prst="rect">
            <a:avLst/>
          </a:prstGeom>
          <a:solidFill>
            <a:schemeClr val="accent4">
              <a:lumMod val="20000"/>
              <a:lumOff val="80000"/>
            </a:schemeClr>
          </a:solidFill>
        </p:spPr>
        <p:txBody>
          <a:bodyPr wrap="square" rtlCol="0">
            <a:spAutoFit/>
          </a:bodyPr>
          <a:lstStyle/>
          <a:p>
            <a:endParaRPr lang="en-US" dirty="0"/>
          </a:p>
        </p:txBody>
      </p:sp>
      <p:sp>
        <p:nvSpPr>
          <p:cNvPr id="29" name="TextBox 28"/>
          <p:cNvSpPr txBox="1"/>
          <p:nvPr/>
        </p:nvSpPr>
        <p:spPr>
          <a:xfrm>
            <a:off x="3796659" y="4940562"/>
            <a:ext cx="8395341" cy="838200"/>
          </a:xfrm>
          <a:prstGeom prst="rect">
            <a:avLst/>
          </a:prstGeom>
          <a:solidFill>
            <a:schemeClr val="accent4">
              <a:lumMod val="20000"/>
              <a:lumOff val="80000"/>
            </a:schemeClr>
          </a:solidFill>
        </p:spPr>
        <p:txBody>
          <a:bodyPr wrap="square" rtlCol="0">
            <a:spAutoFit/>
          </a:bodyPr>
          <a:lstStyle/>
          <a:p>
            <a:endParaRPr lang="en-US" dirty="0"/>
          </a:p>
        </p:txBody>
      </p:sp>
      <p:sp>
        <p:nvSpPr>
          <p:cNvPr id="30" name="TextBox 29"/>
          <p:cNvSpPr txBox="1"/>
          <p:nvPr/>
        </p:nvSpPr>
        <p:spPr>
          <a:xfrm>
            <a:off x="3808957" y="5899281"/>
            <a:ext cx="7844513" cy="838200"/>
          </a:xfrm>
          <a:prstGeom prst="rect">
            <a:avLst/>
          </a:prstGeom>
          <a:solidFill>
            <a:schemeClr val="accent4">
              <a:lumMod val="20000"/>
              <a:lumOff val="80000"/>
            </a:schemeClr>
          </a:solidFill>
        </p:spPr>
        <p:txBody>
          <a:bodyPr wrap="square" rtlCol="0">
            <a:spAutoFit/>
          </a:bodyPr>
          <a:lstStyle/>
          <a:p>
            <a:endParaRPr lang="en-US" dirty="0"/>
          </a:p>
        </p:txBody>
      </p:sp>
      <p:sp>
        <p:nvSpPr>
          <p:cNvPr id="6" name="Rectangle 5"/>
          <p:cNvSpPr/>
          <p:nvPr/>
        </p:nvSpPr>
        <p:spPr>
          <a:xfrm>
            <a:off x="3940022" y="318015"/>
            <a:ext cx="7534396" cy="369332"/>
          </a:xfrm>
          <a:prstGeom prst="rect">
            <a:avLst/>
          </a:prstGeom>
          <a:solidFill>
            <a:schemeClr val="accent4">
              <a:lumMod val="20000"/>
              <a:lumOff val="80000"/>
            </a:schemeClr>
          </a:solidFill>
        </p:spPr>
        <p:txBody>
          <a:bodyPr wrap="square">
            <a:spAutoFit/>
          </a:bodyPr>
          <a:lstStyle/>
          <a:p>
            <a:r>
              <a:rPr lang="ka-GE" dirty="0"/>
              <a:t>საზოგადოებრივი ჯანმრთელობის სისტემის გაძლიერება</a:t>
            </a:r>
            <a:endParaRPr lang="en-US" dirty="0"/>
          </a:p>
        </p:txBody>
      </p:sp>
      <p:sp>
        <p:nvSpPr>
          <p:cNvPr id="31" name="Rectangle 30"/>
          <p:cNvSpPr/>
          <p:nvPr/>
        </p:nvSpPr>
        <p:spPr>
          <a:xfrm>
            <a:off x="3940022" y="1230868"/>
            <a:ext cx="7534396" cy="369332"/>
          </a:xfrm>
          <a:prstGeom prst="rect">
            <a:avLst/>
          </a:prstGeom>
          <a:solidFill>
            <a:schemeClr val="accent4">
              <a:lumMod val="20000"/>
              <a:lumOff val="80000"/>
            </a:schemeClr>
          </a:solidFill>
        </p:spPr>
        <p:txBody>
          <a:bodyPr wrap="square">
            <a:spAutoFit/>
          </a:bodyPr>
          <a:lstStyle/>
          <a:p>
            <a:r>
              <a:rPr lang="ka-GE" dirty="0"/>
              <a:t>ეპიდზედამხედველობის გაძლიერება</a:t>
            </a:r>
            <a:endParaRPr lang="en-US" dirty="0"/>
          </a:p>
        </p:txBody>
      </p:sp>
      <p:sp>
        <p:nvSpPr>
          <p:cNvPr id="38" name="Rectangle 37"/>
          <p:cNvSpPr/>
          <p:nvPr/>
        </p:nvSpPr>
        <p:spPr>
          <a:xfrm>
            <a:off x="3940022" y="2240903"/>
            <a:ext cx="7534396" cy="369332"/>
          </a:xfrm>
          <a:prstGeom prst="rect">
            <a:avLst/>
          </a:prstGeom>
          <a:solidFill>
            <a:schemeClr val="accent4">
              <a:lumMod val="20000"/>
              <a:lumOff val="80000"/>
            </a:schemeClr>
          </a:solidFill>
        </p:spPr>
        <p:txBody>
          <a:bodyPr wrap="square">
            <a:spAutoFit/>
          </a:bodyPr>
          <a:lstStyle/>
          <a:p>
            <a:r>
              <a:rPr lang="ka-GE" dirty="0"/>
              <a:t>ლაბორატორიული სისტემის გაძლიერება</a:t>
            </a:r>
            <a:endParaRPr lang="en-US" dirty="0"/>
          </a:p>
        </p:txBody>
      </p:sp>
      <p:sp>
        <p:nvSpPr>
          <p:cNvPr id="39" name="Rectangle 38"/>
          <p:cNvSpPr/>
          <p:nvPr/>
        </p:nvSpPr>
        <p:spPr>
          <a:xfrm>
            <a:off x="3961120" y="3087469"/>
            <a:ext cx="8106553" cy="646331"/>
          </a:xfrm>
          <a:prstGeom prst="rect">
            <a:avLst/>
          </a:prstGeom>
          <a:solidFill>
            <a:schemeClr val="accent4">
              <a:lumMod val="20000"/>
              <a:lumOff val="80000"/>
            </a:schemeClr>
          </a:solidFill>
        </p:spPr>
        <p:txBody>
          <a:bodyPr wrap="square">
            <a:spAutoFit/>
          </a:bodyPr>
          <a:lstStyle/>
          <a:p>
            <a:r>
              <a:rPr lang="en-US" dirty="0"/>
              <a:t>COVID-19-</a:t>
            </a:r>
            <a:r>
              <a:rPr lang="ka-GE" dirty="0"/>
              <a:t>ზე რეაგირებისთვის პირველადი ჯანდაცვის ქსელის გაძლიერება</a:t>
            </a:r>
            <a:endParaRPr lang="en-US" dirty="0"/>
          </a:p>
        </p:txBody>
      </p:sp>
      <p:sp>
        <p:nvSpPr>
          <p:cNvPr id="40" name="Rectangle 39"/>
          <p:cNvSpPr/>
          <p:nvPr/>
        </p:nvSpPr>
        <p:spPr>
          <a:xfrm>
            <a:off x="3906263" y="4195378"/>
            <a:ext cx="7534396" cy="369332"/>
          </a:xfrm>
          <a:prstGeom prst="rect">
            <a:avLst/>
          </a:prstGeom>
          <a:solidFill>
            <a:schemeClr val="accent4">
              <a:lumMod val="20000"/>
              <a:lumOff val="80000"/>
            </a:schemeClr>
          </a:solidFill>
        </p:spPr>
        <p:txBody>
          <a:bodyPr wrap="square">
            <a:spAutoFit/>
          </a:bodyPr>
          <a:lstStyle/>
          <a:p>
            <a:r>
              <a:rPr lang="ka-GE" dirty="0"/>
              <a:t>ჰოსპიტალური სექტორის მზაობის უზრუნველყოფა</a:t>
            </a:r>
          </a:p>
        </p:txBody>
      </p:sp>
      <p:sp>
        <p:nvSpPr>
          <p:cNvPr id="41" name="Rectangle 40"/>
          <p:cNvSpPr/>
          <p:nvPr/>
        </p:nvSpPr>
        <p:spPr>
          <a:xfrm>
            <a:off x="3956419" y="5029200"/>
            <a:ext cx="7534396" cy="646331"/>
          </a:xfrm>
          <a:prstGeom prst="rect">
            <a:avLst/>
          </a:prstGeom>
          <a:solidFill>
            <a:schemeClr val="accent4">
              <a:lumMod val="20000"/>
              <a:lumOff val="80000"/>
            </a:schemeClr>
          </a:solidFill>
        </p:spPr>
        <p:txBody>
          <a:bodyPr wrap="square">
            <a:spAutoFit/>
          </a:bodyPr>
          <a:lstStyle/>
          <a:p>
            <a:r>
              <a:rPr lang="ka-GE" dirty="0"/>
              <a:t>ადამიანური რესურსის მობილიზება</a:t>
            </a:r>
            <a:r>
              <a:rPr lang="en-US" dirty="0"/>
              <a:t> </a:t>
            </a:r>
            <a:r>
              <a:rPr lang="ka-GE" dirty="0"/>
              <a:t>და მომზადება კოვიდზე რეაგირებისთვის</a:t>
            </a:r>
            <a:endParaRPr lang="en-US" dirty="0"/>
          </a:p>
        </p:txBody>
      </p:sp>
      <p:sp>
        <p:nvSpPr>
          <p:cNvPr id="42" name="Rectangle 41"/>
          <p:cNvSpPr/>
          <p:nvPr/>
        </p:nvSpPr>
        <p:spPr>
          <a:xfrm>
            <a:off x="3964014" y="5995215"/>
            <a:ext cx="8227985" cy="646331"/>
          </a:xfrm>
          <a:prstGeom prst="rect">
            <a:avLst/>
          </a:prstGeom>
          <a:solidFill>
            <a:schemeClr val="accent4">
              <a:lumMod val="20000"/>
              <a:lumOff val="80000"/>
            </a:schemeClr>
          </a:solidFill>
        </p:spPr>
        <p:txBody>
          <a:bodyPr wrap="square">
            <a:spAutoFit/>
          </a:bodyPr>
          <a:lstStyle/>
          <a:p>
            <a:r>
              <a:rPr lang="ka-GE" dirty="0"/>
              <a:t>ჯანმრთელობის ხელშეწყობა, რისკის კომუნიკაცია და სამოქალაქო ცნობიერების გაძლიერება</a:t>
            </a:r>
            <a:endParaRPr lang="en-US" dirty="0"/>
          </a:p>
        </p:txBody>
      </p:sp>
      <p:sp>
        <p:nvSpPr>
          <p:cNvPr id="22" name="Oval 21"/>
          <p:cNvSpPr/>
          <p:nvPr/>
        </p:nvSpPr>
        <p:spPr>
          <a:xfrm>
            <a:off x="2770471" y="69996"/>
            <a:ext cx="799894" cy="79989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4">
                    <a:lumMod val="50000"/>
                  </a:schemeClr>
                </a:solidFill>
              </a:rPr>
              <a:t>1</a:t>
            </a:r>
          </a:p>
        </p:txBody>
      </p:sp>
      <p:sp>
        <p:nvSpPr>
          <p:cNvPr id="23" name="Oval 22"/>
          <p:cNvSpPr/>
          <p:nvPr/>
        </p:nvSpPr>
        <p:spPr>
          <a:xfrm>
            <a:off x="2770471" y="1060595"/>
            <a:ext cx="799894" cy="79989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1">
                    <a:lumMod val="50000"/>
                  </a:schemeClr>
                </a:solidFill>
              </a:rPr>
              <a:t>2</a:t>
            </a:r>
          </a:p>
        </p:txBody>
      </p:sp>
      <p:sp>
        <p:nvSpPr>
          <p:cNvPr id="24" name="Oval 23"/>
          <p:cNvSpPr/>
          <p:nvPr/>
        </p:nvSpPr>
        <p:spPr>
          <a:xfrm>
            <a:off x="2770471" y="2047917"/>
            <a:ext cx="799894" cy="79989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C00000"/>
                </a:solidFill>
              </a:rPr>
              <a:t>3</a:t>
            </a:r>
          </a:p>
        </p:txBody>
      </p:sp>
      <p:sp>
        <p:nvSpPr>
          <p:cNvPr id="25" name="Oval 24"/>
          <p:cNvSpPr/>
          <p:nvPr/>
        </p:nvSpPr>
        <p:spPr>
          <a:xfrm>
            <a:off x="2803128" y="2974844"/>
            <a:ext cx="799894" cy="79989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1">
                    <a:lumMod val="50000"/>
                  </a:schemeClr>
                </a:solidFill>
              </a:rPr>
              <a:t>4</a:t>
            </a:r>
          </a:p>
        </p:txBody>
      </p:sp>
      <p:sp>
        <p:nvSpPr>
          <p:cNvPr id="26" name="Oval 25"/>
          <p:cNvSpPr/>
          <p:nvPr/>
        </p:nvSpPr>
        <p:spPr>
          <a:xfrm>
            <a:off x="2803128" y="3959128"/>
            <a:ext cx="799894" cy="79989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C000"/>
                </a:solidFill>
              </a:rPr>
              <a:t>5</a:t>
            </a:r>
          </a:p>
        </p:txBody>
      </p:sp>
      <p:sp>
        <p:nvSpPr>
          <p:cNvPr id="27" name="Oval 26"/>
          <p:cNvSpPr/>
          <p:nvPr/>
        </p:nvSpPr>
        <p:spPr>
          <a:xfrm>
            <a:off x="2803128" y="4898823"/>
            <a:ext cx="799894" cy="799894"/>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5">
                    <a:lumMod val="40000"/>
                    <a:lumOff val="60000"/>
                  </a:schemeClr>
                </a:solidFill>
              </a:rPr>
              <a:t>6</a:t>
            </a:r>
          </a:p>
        </p:txBody>
      </p:sp>
      <p:sp>
        <p:nvSpPr>
          <p:cNvPr id="32" name="Oval 31"/>
          <p:cNvSpPr/>
          <p:nvPr/>
        </p:nvSpPr>
        <p:spPr>
          <a:xfrm>
            <a:off x="2803128" y="5886145"/>
            <a:ext cx="799894" cy="799894"/>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1">
                    <a:lumMod val="20000"/>
                    <a:lumOff val="80000"/>
                  </a:schemeClr>
                </a:solidFill>
              </a:rPr>
              <a:t>7</a:t>
            </a:r>
          </a:p>
        </p:txBody>
      </p:sp>
    </p:spTree>
    <p:extLst>
      <p:ext uri="{BB962C8B-B14F-4D97-AF65-F5344CB8AC3E}">
        <p14:creationId xmlns:p14="http://schemas.microsoft.com/office/powerpoint/2010/main" val="346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9026230" y="6211342"/>
            <a:ext cx="2926080" cy="523220"/>
          </a:xfrm>
          <a:prstGeom prst="rect">
            <a:avLst/>
          </a:prstGeom>
          <a:noFill/>
        </p:spPr>
        <p:txBody>
          <a:bodyPr wrap="square" rtlCol="0">
            <a:spAutoFit/>
          </a:bodyPr>
          <a:lstStyle/>
          <a:p>
            <a:r>
              <a:rPr lang="ka-GE" sz="1400" b="1" dirty="0">
                <a:solidFill>
                  <a:schemeClr val="accent3">
                    <a:lumMod val="50000"/>
                  </a:schemeClr>
                </a:solidFill>
              </a:rPr>
              <a:t>დაწყების თარიღი:    02.2020</a:t>
            </a:r>
          </a:p>
          <a:p>
            <a:r>
              <a:rPr lang="ka-GE" sz="1400" b="1" dirty="0">
                <a:solidFill>
                  <a:schemeClr val="accent3">
                    <a:lumMod val="50000"/>
                  </a:schemeClr>
                </a:solidFill>
              </a:rPr>
              <a:t>პირველადი შედეგი: 12.2021</a:t>
            </a:r>
            <a:endParaRPr lang="en-US" sz="1400" b="1" dirty="0">
              <a:solidFill>
                <a:schemeClr val="accent3">
                  <a:lumMod val="50000"/>
                </a:schemeClr>
              </a:solidFill>
            </a:endParaRPr>
          </a:p>
        </p:txBody>
      </p:sp>
      <p:grpSp>
        <p:nvGrpSpPr>
          <p:cNvPr id="30" name="Google Shape;12476;p53"/>
          <p:cNvGrpSpPr/>
          <p:nvPr/>
        </p:nvGrpSpPr>
        <p:grpSpPr>
          <a:xfrm>
            <a:off x="8400471" y="6208994"/>
            <a:ext cx="615001" cy="499283"/>
            <a:chOff x="6083810" y="1547297"/>
            <a:chExt cx="382819" cy="310788"/>
          </a:xfrm>
          <a:solidFill>
            <a:schemeClr val="bg1"/>
          </a:solidFill>
        </p:grpSpPr>
        <p:sp>
          <p:nvSpPr>
            <p:cNvPr id="31" name="Google Shape;12477;p53"/>
            <p:cNvSpPr/>
            <p:nvPr/>
          </p:nvSpPr>
          <p:spPr>
            <a:xfrm>
              <a:off x="6083810" y="1547297"/>
              <a:ext cx="382819" cy="310788"/>
            </a:xfrm>
            <a:custGeom>
              <a:avLst/>
              <a:gdLst/>
              <a:ahLst/>
              <a:cxnLst/>
              <a:rect l="l" t="t" r="r" b="b"/>
              <a:pathLst>
                <a:path w="12027" h="9764" extrusionOk="0">
                  <a:moveTo>
                    <a:pt x="1834" y="334"/>
                  </a:moveTo>
                  <a:cubicBezTo>
                    <a:pt x="1834" y="334"/>
                    <a:pt x="1846" y="334"/>
                    <a:pt x="1846" y="358"/>
                  </a:cubicBezTo>
                  <a:lnTo>
                    <a:pt x="1846" y="1108"/>
                  </a:lnTo>
                  <a:cubicBezTo>
                    <a:pt x="1846" y="1108"/>
                    <a:pt x="1846" y="1132"/>
                    <a:pt x="1834" y="1132"/>
                  </a:cubicBezTo>
                  <a:lnTo>
                    <a:pt x="1465" y="1132"/>
                  </a:lnTo>
                  <a:cubicBezTo>
                    <a:pt x="1465" y="1132"/>
                    <a:pt x="1453" y="1132"/>
                    <a:pt x="1453" y="1108"/>
                  </a:cubicBezTo>
                  <a:lnTo>
                    <a:pt x="1453" y="358"/>
                  </a:lnTo>
                  <a:lnTo>
                    <a:pt x="1834" y="334"/>
                  </a:lnTo>
                  <a:close/>
                  <a:moveTo>
                    <a:pt x="10502" y="334"/>
                  </a:moveTo>
                  <a:cubicBezTo>
                    <a:pt x="10502" y="334"/>
                    <a:pt x="10514" y="334"/>
                    <a:pt x="10514" y="358"/>
                  </a:cubicBezTo>
                  <a:lnTo>
                    <a:pt x="10514" y="1108"/>
                  </a:lnTo>
                  <a:cubicBezTo>
                    <a:pt x="10514" y="1108"/>
                    <a:pt x="10514" y="1132"/>
                    <a:pt x="10502" y="1132"/>
                  </a:cubicBezTo>
                  <a:lnTo>
                    <a:pt x="10133" y="1132"/>
                  </a:lnTo>
                  <a:cubicBezTo>
                    <a:pt x="10133" y="1132"/>
                    <a:pt x="10109" y="1132"/>
                    <a:pt x="10109" y="1108"/>
                  </a:cubicBezTo>
                  <a:lnTo>
                    <a:pt x="10109" y="358"/>
                  </a:lnTo>
                  <a:lnTo>
                    <a:pt x="10502" y="334"/>
                  </a:lnTo>
                  <a:close/>
                  <a:moveTo>
                    <a:pt x="11229" y="1096"/>
                  </a:moveTo>
                  <a:cubicBezTo>
                    <a:pt x="11443" y="1096"/>
                    <a:pt x="11621" y="1274"/>
                    <a:pt x="11621" y="1477"/>
                  </a:cubicBezTo>
                  <a:lnTo>
                    <a:pt x="11621" y="9013"/>
                  </a:lnTo>
                  <a:cubicBezTo>
                    <a:pt x="11645" y="9240"/>
                    <a:pt x="11467" y="9406"/>
                    <a:pt x="11264" y="9406"/>
                  </a:cubicBezTo>
                  <a:lnTo>
                    <a:pt x="727" y="9406"/>
                  </a:lnTo>
                  <a:cubicBezTo>
                    <a:pt x="513" y="9406"/>
                    <a:pt x="334" y="9228"/>
                    <a:pt x="334" y="9013"/>
                  </a:cubicBezTo>
                  <a:lnTo>
                    <a:pt x="334" y="1477"/>
                  </a:lnTo>
                  <a:cubicBezTo>
                    <a:pt x="334" y="1274"/>
                    <a:pt x="513" y="1096"/>
                    <a:pt x="727" y="1096"/>
                  </a:cubicBezTo>
                  <a:lnTo>
                    <a:pt x="1108" y="1096"/>
                  </a:lnTo>
                  <a:lnTo>
                    <a:pt x="1108" y="1108"/>
                  </a:lnTo>
                  <a:cubicBezTo>
                    <a:pt x="1108" y="1322"/>
                    <a:pt x="1275" y="1465"/>
                    <a:pt x="1465" y="1465"/>
                  </a:cubicBezTo>
                  <a:lnTo>
                    <a:pt x="1834" y="1465"/>
                  </a:lnTo>
                  <a:cubicBezTo>
                    <a:pt x="2049" y="1465"/>
                    <a:pt x="2192" y="1298"/>
                    <a:pt x="2192" y="1108"/>
                  </a:cubicBezTo>
                  <a:lnTo>
                    <a:pt x="2192" y="1096"/>
                  </a:lnTo>
                  <a:lnTo>
                    <a:pt x="9752" y="1096"/>
                  </a:lnTo>
                  <a:lnTo>
                    <a:pt x="9752" y="1108"/>
                  </a:lnTo>
                  <a:cubicBezTo>
                    <a:pt x="9752" y="1322"/>
                    <a:pt x="9919" y="1465"/>
                    <a:pt x="10109" y="1465"/>
                  </a:cubicBezTo>
                  <a:lnTo>
                    <a:pt x="10490" y="1465"/>
                  </a:lnTo>
                  <a:cubicBezTo>
                    <a:pt x="10693" y="1465"/>
                    <a:pt x="10848" y="1298"/>
                    <a:pt x="10848" y="1108"/>
                  </a:cubicBezTo>
                  <a:lnTo>
                    <a:pt x="10848" y="1096"/>
                  </a:lnTo>
                  <a:close/>
                  <a:moveTo>
                    <a:pt x="1489" y="0"/>
                  </a:moveTo>
                  <a:cubicBezTo>
                    <a:pt x="1287" y="0"/>
                    <a:pt x="1132" y="155"/>
                    <a:pt x="1132" y="358"/>
                  </a:cubicBezTo>
                  <a:lnTo>
                    <a:pt x="1132" y="739"/>
                  </a:lnTo>
                  <a:lnTo>
                    <a:pt x="751" y="739"/>
                  </a:lnTo>
                  <a:cubicBezTo>
                    <a:pt x="346" y="739"/>
                    <a:pt x="1" y="1072"/>
                    <a:pt x="1" y="1489"/>
                  </a:cubicBezTo>
                  <a:lnTo>
                    <a:pt x="1" y="9013"/>
                  </a:lnTo>
                  <a:cubicBezTo>
                    <a:pt x="1" y="9418"/>
                    <a:pt x="334" y="9764"/>
                    <a:pt x="751" y="9764"/>
                  </a:cubicBezTo>
                  <a:lnTo>
                    <a:pt x="11288" y="9764"/>
                  </a:lnTo>
                  <a:cubicBezTo>
                    <a:pt x="11693" y="9764"/>
                    <a:pt x="12026" y="9430"/>
                    <a:pt x="12026" y="9013"/>
                  </a:cubicBezTo>
                  <a:lnTo>
                    <a:pt x="12026" y="1489"/>
                  </a:lnTo>
                  <a:cubicBezTo>
                    <a:pt x="12002" y="1084"/>
                    <a:pt x="11657" y="739"/>
                    <a:pt x="11264" y="739"/>
                  </a:cubicBezTo>
                  <a:lnTo>
                    <a:pt x="10871" y="739"/>
                  </a:lnTo>
                  <a:lnTo>
                    <a:pt x="10871" y="358"/>
                  </a:lnTo>
                  <a:cubicBezTo>
                    <a:pt x="10871" y="143"/>
                    <a:pt x="10705" y="0"/>
                    <a:pt x="10514" y="0"/>
                  </a:cubicBezTo>
                  <a:lnTo>
                    <a:pt x="10145" y="0"/>
                  </a:lnTo>
                  <a:cubicBezTo>
                    <a:pt x="9931" y="0"/>
                    <a:pt x="9788" y="155"/>
                    <a:pt x="9788" y="358"/>
                  </a:cubicBezTo>
                  <a:lnTo>
                    <a:pt x="9788" y="739"/>
                  </a:lnTo>
                  <a:lnTo>
                    <a:pt x="2227" y="739"/>
                  </a:lnTo>
                  <a:lnTo>
                    <a:pt x="2227" y="358"/>
                  </a:lnTo>
                  <a:cubicBezTo>
                    <a:pt x="2227" y="143"/>
                    <a:pt x="2061" y="0"/>
                    <a:pt x="187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478;p53"/>
            <p:cNvSpPr/>
            <p:nvPr/>
          </p:nvSpPr>
          <p:spPr>
            <a:xfrm>
              <a:off x="6106950" y="1606787"/>
              <a:ext cx="334661" cy="11395"/>
            </a:xfrm>
            <a:custGeom>
              <a:avLst/>
              <a:gdLst/>
              <a:ahLst/>
              <a:cxnLst/>
              <a:rect l="l" t="t" r="r" b="b"/>
              <a:pathLst>
                <a:path w="10514" h="358" extrusionOk="0">
                  <a:moveTo>
                    <a:pt x="179" y="1"/>
                  </a:moveTo>
                  <a:cubicBezTo>
                    <a:pt x="72" y="1"/>
                    <a:pt x="0" y="72"/>
                    <a:pt x="0" y="179"/>
                  </a:cubicBezTo>
                  <a:cubicBezTo>
                    <a:pt x="0" y="286"/>
                    <a:pt x="72" y="358"/>
                    <a:pt x="179" y="358"/>
                  </a:cubicBezTo>
                  <a:lnTo>
                    <a:pt x="10335" y="358"/>
                  </a:lnTo>
                  <a:cubicBezTo>
                    <a:pt x="10442" y="358"/>
                    <a:pt x="10513" y="286"/>
                    <a:pt x="10513" y="179"/>
                  </a:cubicBezTo>
                  <a:cubicBezTo>
                    <a:pt x="10513" y="72"/>
                    <a:pt x="10442" y="1"/>
                    <a:pt x="10335"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479;p53"/>
            <p:cNvSpPr/>
            <p:nvPr/>
          </p:nvSpPr>
          <p:spPr>
            <a:xfrm>
              <a:off x="6124743" y="1655296"/>
              <a:ext cx="47427" cy="11395"/>
            </a:xfrm>
            <a:custGeom>
              <a:avLst/>
              <a:gdLst/>
              <a:ahLst/>
              <a:cxnLst/>
              <a:rect l="l" t="t" r="r" b="b"/>
              <a:pathLst>
                <a:path w="1490" h="358" extrusionOk="0">
                  <a:moveTo>
                    <a:pt x="179" y="1"/>
                  </a:moveTo>
                  <a:cubicBezTo>
                    <a:pt x="72" y="1"/>
                    <a:pt x="1" y="72"/>
                    <a:pt x="1" y="179"/>
                  </a:cubicBezTo>
                  <a:cubicBezTo>
                    <a:pt x="1" y="275"/>
                    <a:pt x="72" y="358"/>
                    <a:pt x="179" y="358"/>
                  </a:cubicBezTo>
                  <a:lnTo>
                    <a:pt x="1310" y="358"/>
                  </a:lnTo>
                  <a:cubicBezTo>
                    <a:pt x="1418" y="358"/>
                    <a:pt x="1489" y="275"/>
                    <a:pt x="1489" y="179"/>
                  </a:cubicBezTo>
                  <a:cubicBezTo>
                    <a:pt x="1489" y="72"/>
                    <a:pt x="1406"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480;p53"/>
            <p:cNvSpPr/>
            <p:nvPr/>
          </p:nvSpPr>
          <p:spPr>
            <a:xfrm>
              <a:off x="6208520" y="1655296"/>
              <a:ext cx="47395" cy="11395"/>
            </a:xfrm>
            <a:custGeom>
              <a:avLst/>
              <a:gdLst/>
              <a:ahLst/>
              <a:cxnLst/>
              <a:rect l="l" t="t" r="r" b="b"/>
              <a:pathLst>
                <a:path w="1489" h="358" extrusionOk="0">
                  <a:moveTo>
                    <a:pt x="179" y="1"/>
                  </a:moveTo>
                  <a:cubicBezTo>
                    <a:pt x="83" y="1"/>
                    <a:pt x="0" y="72"/>
                    <a:pt x="0" y="179"/>
                  </a:cubicBezTo>
                  <a:cubicBezTo>
                    <a:pt x="0" y="275"/>
                    <a:pt x="83" y="358"/>
                    <a:pt x="179" y="358"/>
                  </a:cubicBezTo>
                  <a:lnTo>
                    <a:pt x="1310" y="358"/>
                  </a:lnTo>
                  <a:cubicBezTo>
                    <a:pt x="1417" y="358"/>
                    <a:pt x="1488" y="275"/>
                    <a:pt x="1488" y="179"/>
                  </a:cubicBezTo>
                  <a:cubicBezTo>
                    <a:pt x="1488" y="72"/>
                    <a:pt x="1405"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481;p53"/>
            <p:cNvSpPr/>
            <p:nvPr/>
          </p:nvSpPr>
          <p:spPr>
            <a:xfrm>
              <a:off x="6376391" y="1655296"/>
              <a:ext cx="47395" cy="11395"/>
            </a:xfrm>
            <a:custGeom>
              <a:avLst/>
              <a:gdLst/>
              <a:ahLst/>
              <a:cxnLst/>
              <a:rect l="l" t="t" r="r" b="b"/>
              <a:pathLst>
                <a:path w="1489" h="358" extrusionOk="0">
                  <a:moveTo>
                    <a:pt x="179" y="1"/>
                  </a:moveTo>
                  <a:cubicBezTo>
                    <a:pt x="72" y="1"/>
                    <a:pt x="1" y="72"/>
                    <a:pt x="1" y="179"/>
                  </a:cubicBezTo>
                  <a:cubicBezTo>
                    <a:pt x="1" y="275"/>
                    <a:pt x="72" y="358"/>
                    <a:pt x="179" y="358"/>
                  </a:cubicBezTo>
                  <a:lnTo>
                    <a:pt x="1310" y="358"/>
                  </a:lnTo>
                  <a:cubicBezTo>
                    <a:pt x="1417" y="358"/>
                    <a:pt x="1489" y="275"/>
                    <a:pt x="1489" y="179"/>
                  </a:cubicBezTo>
                  <a:cubicBezTo>
                    <a:pt x="1489" y="72"/>
                    <a:pt x="1417"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482;p53"/>
            <p:cNvSpPr/>
            <p:nvPr/>
          </p:nvSpPr>
          <p:spPr>
            <a:xfrm>
              <a:off x="6124743" y="1703041"/>
              <a:ext cx="47427" cy="11427"/>
            </a:xfrm>
            <a:custGeom>
              <a:avLst/>
              <a:gdLst/>
              <a:ahLst/>
              <a:cxnLst/>
              <a:rect l="l" t="t" r="r" b="b"/>
              <a:pathLst>
                <a:path w="1490" h="359" extrusionOk="0">
                  <a:moveTo>
                    <a:pt x="179" y="1"/>
                  </a:moveTo>
                  <a:cubicBezTo>
                    <a:pt x="72" y="1"/>
                    <a:pt x="1" y="72"/>
                    <a:pt x="1" y="180"/>
                  </a:cubicBezTo>
                  <a:cubicBezTo>
                    <a:pt x="1" y="275"/>
                    <a:pt x="72" y="358"/>
                    <a:pt x="179" y="358"/>
                  </a:cubicBezTo>
                  <a:lnTo>
                    <a:pt x="1310" y="358"/>
                  </a:lnTo>
                  <a:cubicBezTo>
                    <a:pt x="1418" y="358"/>
                    <a:pt x="1489" y="275"/>
                    <a:pt x="1489" y="180"/>
                  </a:cubicBezTo>
                  <a:cubicBezTo>
                    <a:pt x="1489" y="72"/>
                    <a:pt x="1406"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483;p53"/>
            <p:cNvSpPr/>
            <p:nvPr/>
          </p:nvSpPr>
          <p:spPr>
            <a:xfrm>
              <a:off x="6292646" y="1703041"/>
              <a:ext cx="47395" cy="11427"/>
            </a:xfrm>
            <a:custGeom>
              <a:avLst/>
              <a:gdLst/>
              <a:ahLst/>
              <a:cxnLst/>
              <a:rect l="l" t="t" r="r" b="b"/>
              <a:pathLst>
                <a:path w="1489" h="359" extrusionOk="0">
                  <a:moveTo>
                    <a:pt x="179" y="1"/>
                  </a:moveTo>
                  <a:cubicBezTo>
                    <a:pt x="72" y="1"/>
                    <a:pt x="0" y="72"/>
                    <a:pt x="0" y="180"/>
                  </a:cubicBezTo>
                  <a:cubicBezTo>
                    <a:pt x="0" y="275"/>
                    <a:pt x="72" y="358"/>
                    <a:pt x="179" y="358"/>
                  </a:cubicBezTo>
                  <a:lnTo>
                    <a:pt x="1310" y="358"/>
                  </a:lnTo>
                  <a:cubicBezTo>
                    <a:pt x="1405" y="358"/>
                    <a:pt x="1489" y="275"/>
                    <a:pt x="1489" y="180"/>
                  </a:cubicBezTo>
                  <a:cubicBezTo>
                    <a:pt x="1489" y="72"/>
                    <a:pt x="1405" y="1"/>
                    <a:pt x="1310"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484;p53"/>
            <p:cNvSpPr/>
            <p:nvPr/>
          </p:nvSpPr>
          <p:spPr>
            <a:xfrm>
              <a:off x="6124743" y="1750818"/>
              <a:ext cx="47427" cy="11395"/>
            </a:xfrm>
            <a:custGeom>
              <a:avLst/>
              <a:gdLst/>
              <a:ahLst/>
              <a:cxnLst/>
              <a:rect l="l" t="t" r="r" b="b"/>
              <a:pathLst>
                <a:path w="1490" h="358" extrusionOk="0">
                  <a:moveTo>
                    <a:pt x="179" y="0"/>
                  </a:moveTo>
                  <a:cubicBezTo>
                    <a:pt x="72" y="0"/>
                    <a:pt x="1" y="72"/>
                    <a:pt x="1" y="179"/>
                  </a:cubicBezTo>
                  <a:cubicBezTo>
                    <a:pt x="1" y="286"/>
                    <a:pt x="72" y="357"/>
                    <a:pt x="179" y="357"/>
                  </a:cubicBezTo>
                  <a:lnTo>
                    <a:pt x="1310" y="357"/>
                  </a:lnTo>
                  <a:cubicBezTo>
                    <a:pt x="1418" y="357"/>
                    <a:pt x="1489" y="286"/>
                    <a:pt x="1489" y="179"/>
                  </a:cubicBezTo>
                  <a:cubicBezTo>
                    <a:pt x="1489" y="72"/>
                    <a:pt x="1406"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485;p53"/>
            <p:cNvSpPr/>
            <p:nvPr/>
          </p:nvSpPr>
          <p:spPr>
            <a:xfrm>
              <a:off x="6208520" y="1750818"/>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486;p53"/>
            <p:cNvSpPr/>
            <p:nvPr/>
          </p:nvSpPr>
          <p:spPr>
            <a:xfrm>
              <a:off x="6376391" y="1750818"/>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487;p53"/>
            <p:cNvSpPr/>
            <p:nvPr/>
          </p:nvSpPr>
          <p:spPr>
            <a:xfrm>
              <a:off x="6208520" y="1798563"/>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488;p53"/>
            <p:cNvSpPr/>
            <p:nvPr/>
          </p:nvSpPr>
          <p:spPr>
            <a:xfrm>
              <a:off x="6292646" y="1798563"/>
              <a:ext cx="47395" cy="11395"/>
            </a:xfrm>
            <a:custGeom>
              <a:avLst/>
              <a:gdLst/>
              <a:ahLst/>
              <a:cxnLst/>
              <a:rect l="l" t="t" r="r" b="b"/>
              <a:pathLst>
                <a:path w="1489" h="358" extrusionOk="0">
                  <a:moveTo>
                    <a:pt x="179" y="0"/>
                  </a:moveTo>
                  <a:cubicBezTo>
                    <a:pt x="72" y="0"/>
                    <a:pt x="0" y="72"/>
                    <a:pt x="0" y="179"/>
                  </a:cubicBezTo>
                  <a:cubicBezTo>
                    <a:pt x="0" y="286"/>
                    <a:pt x="72" y="357"/>
                    <a:pt x="179" y="357"/>
                  </a:cubicBezTo>
                  <a:lnTo>
                    <a:pt x="1310" y="357"/>
                  </a:lnTo>
                  <a:cubicBezTo>
                    <a:pt x="1405" y="357"/>
                    <a:pt x="1489" y="286"/>
                    <a:pt x="1489" y="179"/>
                  </a:cubicBezTo>
                  <a:cubicBezTo>
                    <a:pt x="1489" y="72"/>
                    <a:pt x="1405"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489;p53"/>
            <p:cNvSpPr/>
            <p:nvPr/>
          </p:nvSpPr>
          <p:spPr>
            <a:xfrm>
              <a:off x="6376391" y="1798563"/>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490;p53"/>
            <p:cNvSpPr/>
            <p:nvPr/>
          </p:nvSpPr>
          <p:spPr>
            <a:xfrm>
              <a:off x="6207756" y="1690723"/>
              <a:ext cx="48923" cy="35108"/>
            </a:xfrm>
            <a:custGeom>
              <a:avLst/>
              <a:gdLst/>
              <a:ahLst/>
              <a:cxnLst/>
              <a:rect l="l" t="t" r="r" b="b"/>
              <a:pathLst>
                <a:path w="1537" h="1103" extrusionOk="0">
                  <a:moveTo>
                    <a:pt x="1328" y="1"/>
                  </a:moveTo>
                  <a:cubicBezTo>
                    <a:pt x="1283" y="1"/>
                    <a:pt x="1239" y="19"/>
                    <a:pt x="1203" y="55"/>
                  </a:cubicBezTo>
                  <a:lnTo>
                    <a:pt x="584" y="686"/>
                  </a:lnTo>
                  <a:lnTo>
                    <a:pt x="322" y="436"/>
                  </a:lnTo>
                  <a:cubicBezTo>
                    <a:pt x="286" y="394"/>
                    <a:pt x="241" y="373"/>
                    <a:pt x="197" y="373"/>
                  </a:cubicBezTo>
                  <a:cubicBezTo>
                    <a:pt x="152" y="373"/>
                    <a:pt x="107" y="394"/>
                    <a:pt x="72" y="436"/>
                  </a:cubicBezTo>
                  <a:cubicBezTo>
                    <a:pt x="0" y="507"/>
                    <a:pt x="0" y="614"/>
                    <a:pt x="72" y="686"/>
                  </a:cubicBezTo>
                  <a:lnTo>
                    <a:pt x="441" y="1055"/>
                  </a:lnTo>
                  <a:cubicBezTo>
                    <a:pt x="477" y="1078"/>
                    <a:pt x="512" y="1102"/>
                    <a:pt x="560" y="1102"/>
                  </a:cubicBezTo>
                  <a:cubicBezTo>
                    <a:pt x="607" y="1102"/>
                    <a:pt x="655" y="1078"/>
                    <a:pt x="679" y="1055"/>
                  </a:cubicBezTo>
                  <a:lnTo>
                    <a:pt x="1441" y="293"/>
                  </a:lnTo>
                  <a:cubicBezTo>
                    <a:pt x="1536" y="233"/>
                    <a:pt x="1536" y="138"/>
                    <a:pt x="1453" y="55"/>
                  </a:cubicBezTo>
                  <a:cubicBezTo>
                    <a:pt x="1417" y="19"/>
                    <a:pt x="1372" y="1"/>
                    <a:pt x="1328"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491;p53"/>
            <p:cNvSpPr/>
            <p:nvPr/>
          </p:nvSpPr>
          <p:spPr>
            <a:xfrm>
              <a:off x="6376009" y="1690723"/>
              <a:ext cx="48159" cy="35108"/>
            </a:xfrm>
            <a:custGeom>
              <a:avLst/>
              <a:gdLst/>
              <a:ahLst/>
              <a:cxnLst/>
              <a:rect l="l" t="t" r="r" b="b"/>
              <a:pathLst>
                <a:path w="1513" h="1103" extrusionOk="0">
                  <a:moveTo>
                    <a:pt x="1328" y="1"/>
                  </a:moveTo>
                  <a:cubicBezTo>
                    <a:pt x="1284" y="1"/>
                    <a:pt x="1239" y="19"/>
                    <a:pt x="1203" y="55"/>
                  </a:cubicBezTo>
                  <a:lnTo>
                    <a:pt x="572" y="686"/>
                  </a:lnTo>
                  <a:lnTo>
                    <a:pt x="322" y="436"/>
                  </a:lnTo>
                  <a:cubicBezTo>
                    <a:pt x="286" y="394"/>
                    <a:pt x="242" y="373"/>
                    <a:pt x="197" y="373"/>
                  </a:cubicBezTo>
                  <a:cubicBezTo>
                    <a:pt x="152" y="373"/>
                    <a:pt x="108" y="394"/>
                    <a:pt x="72" y="436"/>
                  </a:cubicBezTo>
                  <a:cubicBezTo>
                    <a:pt x="1" y="507"/>
                    <a:pt x="1" y="614"/>
                    <a:pt x="72" y="686"/>
                  </a:cubicBezTo>
                  <a:lnTo>
                    <a:pt x="441" y="1055"/>
                  </a:lnTo>
                  <a:cubicBezTo>
                    <a:pt x="477" y="1078"/>
                    <a:pt x="513" y="1102"/>
                    <a:pt x="560" y="1102"/>
                  </a:cubicBezTo>
                  <a:cubicBezTo>
                    <a:pt x="608" y="1102"/>
                    <a:pt x="644" y="1078"/>
                    <a:pt x="679" y="1055"/>
                  </a:cubicBezTo>
                  <a:lnTo>
                    <a:pt x="1441" y="293"/>
                  </a:lnTo>
                  <a:cubicBezTo>
                    <a:pt x="1513" y="233"/>
                    <a:pt x="1513" y="138"/>
                    <a:pt x="1453" y="55"/>
                  </a:cubicBezTo>
                  <a:cubicBezTo>
                    <a:pt x="1417" y="19"/>
                    <a:pt x="1373" y="1"/>
                    <a:pt x="1328"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492;p53"/>
            <p:cNvSpPr/>
            <p:nvPr/>
          </p:nvSpPr>
          <p:spPr>
            <a:xfrm>
              <a:off x="6291500" y="1738595"/>
              <a:ext cx="48923" cy="34981"/>
            </a:xfrm>
            <a:custGeom>
              <a:avLst/>
              <a:gdLst/>
              <a:ahLst/>
              <a:cxnLst/>
              <a:rect l="l" t="t" r="r" b="b"/>
              <a:pathLst>
                <a:path w="1537" h="1099" extrusionOk="0">
                  <a:moveTo>
                    <a:pt x="1334" y="0"/>
                  </a:moveTo>
                  <a:cubicBezTo>
                    <a:pt x="1289" y="0"/>
                    <a:pt x="1245" y="21"/>
                    <a:pt x="1203" y="63"/>
                  </a:cubicBezTo>
                  <a:lnTo>
                    <a:pt x="584" y="682"/>
                  </a:lnTo>
                  <a:lnTo>
                    <a:pt x="322" y="432"/>
                  </a:lnTo>
                  <a:cubicBezTo>
                    <a:pt x="286" y="396"/>
                    <a:pt x="242" y="378"/>
                    <a:pt x="197" y="378"/>
                  </a:cubicBezTo>
                  <a:cubicBezTo>
                    <a:pt x="152" y="378"/>
                    <a:pt x="108" y="396"/>
                    <a:pt x="72" y="432"/>
                  </a:cubicBezTo>
                  <a:cubicBezTo>
                    <a:pt x="1" y="503"/>
                    <a:pt x="1" y="610"/>
                    <a:pt x="72" y="682"/>
                  </a:cubicBezTo>
                  <a:lnTo>
                    <a:pt x="441" y="1051"/>
                  </a:lnTo>
                  <a:cubicBezTo>
                    <a:pt x="477" y="1087"/>
                    <a:pt x="524" y="1098"/>
                    <a:pt x="560" y="1098"/>
                  </a:cubicBezTo>
                  <a:cubicBezTo>
                    <a:pt x="608" y="1098"/>
                    <a:pt x="655" y="1087"/>
                    <a:pt x="679" y="1051"/>
                  </a:cubicBezTo>
                  <a:lnTo>
                    <a:pt x="1441" y="301"/>
                  </a:lnTo>
                  <a:cubicBezTo>
                    <a:pt x="1536" y="241"/>
                    <a:pt x="1536" y="134"/>
                    <a:pt x="1465" y="63"/>
                  </a:cubicBezTo>
                  <a:cubicBezTo>
                    <a:pt x="1423" y="21"/>
                    <a:pt x="1379" y="0"/>
                    <a:pt x="1334"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493;p53"/>
            <p:cNvSpPr/>
            <p:nvPr/>
          </p:nvSpPr>
          <p:spPr>
            <a:xfrm>
              <a:off x="6123629" y="1786627"/>
              <a:ext cx="48891" cy="34695"/>
            </a:xfrm>
            <a:custGeom>
              <a:avLst/>
              <a:gdLst/>
              <a:ahLst/>
              <a:cxnLst/>
              <a:rect l="l" t="t" r="r" b="b"/>
              <a:pathLst>
                <a:path w="1536" h="1090" extrusionOk="0">
                  <a:moveTo>
                    <a:pt x="1340" y="0"/>
                  </a:moveTo>
                  <a:cubicBezTo>
                    <a:pt x="1295" y="0"/>
                    <a:pt x="1250" y="18"/>
                    <a:pt x="1215" y="54"/>
                  </a:cubicBezTo>
                  <a:lnTo>
                    <a:pt x="583" y="673"/>
                  </a:lnTo>
                  <a:lnTo>
                    <a:pt x="333" y="423"/>
                  </a:lnTo>
                  <a:cubicBezTo>
                    <a:pt x="298" y="387"/>
                    <a:pt x="253" y="369"/>
                    <a:pt x="208" y="369"/>
                  </a:cubicBezTo>
                  <a:cubicBezTo>
                    <a:pt x="164" y="369"/>
                    <a:pt x="119" y="387"/>
                    <a:pt x="83" y="423"/>
                  </a:cubicBezTo>
                  <a:cubicBezTo>
                    <a:pt x="0" y="494"/>
                    <a:pt x="0" y="601"/>
                    <a:pt x="83" y="673"/>
                  </a:cubicBezTo>
                  <a:lnTo>
                    <a:pt x="453" y="1042"/>
                  </a:lnTo>
                  <a:cubicBezTo>
                    <a:pt x="476" y="1078"/>
                    <a:pt x="524" y="1090"/>
                    <a:pt x="572" y="1090"/>
                  </a:cubicBezTo>
                  <a:cubicBezTo>
                    <a:pt x="619" y="1090"/>
                    <a:pt x="655" y="1078"/>
                    <a:pt x="691" y="1042"/>
                  </a:cubicBezTo>
                  <a:lnTo>
                    <a:pt x="1453" y="292"/>
                  </a:lnTo>
                  <a:cubicBezTo>
                    <a:pt x="1536" y="232"/>
                    <a:pt x="1536" y="125"/>
                    <a:pt x="1465" y="54"/>
                  </a:cubicBezTo>
                  <a:cubicBezTo>
                    <a:pt x="1429" y="18"/>
                    <a:pt x="1384" y="0"/>
                    <a:pt x="1340" y="0"/>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494;p53"/>
            <p:cNvSpPr/>
            <p:nvPr/>
          </p:nvSpPr>
          <p:spPr>
            <a:xfrm>
              <a:off x="6291500" y="1642978"/>
              <a:ext cx="48923" cy="34727"/>
            </a:xfrm>
            <a:custGeom>
              <a:avLst/>
              <a:gdLst/>
              <a:ahLst/>
              <a:cxnLst/>
              <a:rect l="l" t="t" r="r" b="b"/>
              <a:pathLst>
                <a:path w="1537" h="1091" extrusionOk="0">
                  <a:moveTo>
                    <a:pt x="1334" y="1"/>
                  </a:moveTo>
                  <a:cubicBezTo>
                    <a:pt x="1289" y="1"/>
                    <a:pt x="1245" y="19"/>
                    <a:pt x="1203" y="54"/>
                  </a:cubicBezTo>
                  <a:lnTo>
                    <a:pt x="584" y="673"/>
                  </a:lnTo>
                  <a:lnTo>
                    <a:pt x="322" y="423"/>
                  </a:lnTo>
                  <a:cubicBezTo>
                    <a:pt x="286" y="388"/>
                    <a:pt x="242" y="370"/>
                    <a:pt x="197" y="370"/>
                  </a:cubicBezTo>
                  <a:cubicBezTo>
                    <a:pt x="152" y="370"/>
                    <a:pt x="108" y="388"/>
                    <a:pt x="72" y="423"/>
                  </a:cubicBezTo>
                  <a:cubicBezTo>
                    <a:pt x="1" y="495"/>
                    <a:pt x="1" y="602"/>
                    <a:pt x="72" y="673"/>
                  </a:cubicBezTo>
                  <a:lnTo>
                    <a:pt x="441" y="1054"/>
                  </a:lnTo>
                  <a:cubicBezTo>
                    <a:pt x="477" y="1078"/>
                    <a:pt x="524" y="1090"/>
                    <a:pt x="560" y="1090"/>
                  </a:cubicBezTo>
                  <a:cubicBezTo>
                    <a:pt x="608" y="1090"/>
                    <a:pt x="655" y="1078"/>
                    <a:pt x="679" y="1054"/>
                  </a:cubicBezTo>
                  <a:lnTo>
                    <a:pt x="1441" y="292"/>
                  </a:lnTo>
                  <a:cubicBezTo>
                    <a:pt x="1536" y="233"/>
                    <a:pt x="1536" y="114"/>
                    <a:pt x="1465" y="54"/>
                  </a:cubicBezTo>
                  <a:cubicBezTo>
                    <a:pt x="1423" y="19"/>
                    <a:pt x="1379" y="1"/>
                    <a:pt x="1334" y="1"/>
                  </a:cubicBezTo>
                  <a:close/>
                </a:path>
              </a:pathLst>
            </a:custGeom>
            <a:grp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Round Diagonal Corner Rectangle 52"/>
          <p:cNvSpPr/>
          <p:nvPr/>
        </p:nvSpPr>
        <p:spPr>
          <a:xfrm>
            <a:off x="540530" y="3589215"/>
            <a:ext cx="591822" cy="551274"/>
          </a:xfrm>
          <a:prstGeom prst="round2DiagRect">
            <a:avLst>
              <a:gd name="adj1" fmla="val 50000"/>
              <a:gd name="adj2" fmla="val 0"/>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0" scaled="1"/>
            <a:tileRect/>
          </a:gradFill>
          <a:ln w="57150">
            <a:solidFill>
              <a:schemeClr val="accent4">
                <a:lumMod val="60000"/>
                <a:lumOff val="40000"/>
              </a:schemeClr>
            </a:solidFill>
          </a:ln>
          <a:effectLst>
            <a:outerShdw blurRad="292100" dist="38100" dir="2700000" sx="103000" sy="103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21318630">
            <a:off x="419522" y="5088078"/>
            <a:ext cx="507522" cy="571197"/>
          </a:xfrm>
          <a:prstGeom prst="round2DiagRect">
            <a:avLst>
              <a:gd name="adj1" fmla="val 50000"/>
              <a:gd name="adj2" fmla="val 0"/>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w="57150">
            <a:solidFill>
              <a:schemeClr val="accent4">
                <a:lumMod val="75000"/>
              </a:schemeClr>
            </a:solidFill>
          </a:ln>
          <a:effectLst>
            <a:outerShdw blurRad="292100" dist="38100" dir="2700000" sx="103000" sy="103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16200000">
            <a:off x="147147" y="1986257"/>
            <a:ext cx="560506" cy="572068"/>
          </a:xfrm>
          <a:prstGeom prst="round2DiagRect">
            <a:avLst>
              <a:gd name="adj1" fmla="val 50000"/>
              <a:gd name="adj2" fmla="val 0"/>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w="57150">
            <a:solidFill>
              <a:schemeClr val="accent6"/>
            </a:solidFill>
          </a:ln>
          <a:effectLst>
            <a:outerShdw blurRad="292100" dist="38100" dir="8100000" sx="103000" sy="103000" algn="tr"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flipH="1">
            <a:off x="785665" y="1810807"/>
            <a:ext cx="4644297" cy="1200329"/>
          </a:xfrm>
          <a:prstGeom prst="rect">
            <a:avLst/>
          </a:prstGeom>
          <a:noFill/>
        </p:spPr>
        <p:txBody>
          <a:bodyPr wrap="square" rtlCol="0">
            <a:spAutoFit/>
          </a:bodyPr>
          <a:lstStyle/>
          <a:p>
            <a:pPr lvl="0"/>
            <a:r>
              <a:rPr lang="ka-GE" dirty="0"/>
              <a:t>მუნიციპალიტეტებში საზოგადოებრივი ჯანდაცვის (ს/ჯ) სამსახურის ორგანიზაციული მოწყობის მოდელის განახლება</a:t>
            </a:r>
            <a:endParaRPr lang="nb-NO" dirty="0"/>
          </a:p>
        </p:txBody>
      </p:sp>
      <p:sp>
        <p:nvSpPr>
          <p:cNvPr id="59" name="TextBox 58"/>
          <p:cNvSpPr txBox="1"/>
          <p:nvPr/>
        </p:nvSpPr>
        <p:spPr>
          <a:xfrm flipH="1">
            <a:off x="1214974" y="3484678"/>
            <a:ext cx="4214991" cy="646331"/>
          </a:xfrm>
          <a:prstGeom prst="rect">
            <a:avLst/>
          </a:prstGeom>
          <a:noFill/>
        </p:spPr>
        <p:txBody>
          <a:bodyPr wrap="square" rtlCol="0">
            <a:spAutoFit/>
          </a:bodyPr>
          <a:lstStyle/>
          <a:p>
            <a:pPr lvl="0"/>
            <a:r>
              <a:rPr lang="ka-GE" dirty="0"/>
              <a:t>ს/ჯ მუნიციპალური ცენტრების ადამიანური რესურსების გაძლიერება</a:t>
            </a:r>
            <a:endParaRPr lang="nb-NO" dirty="0"/>
          </a:p>
        </p:txBody>
      </p:sp>
      <p:sp>
        <p:nvSpPr>
          <p:cNvPr id="60" name="TextBox 59"/>
          <p:cNvSpPr txBox="1"/>
          <p:nvPr/>
        </p:nvSpPr>
        <p:spPr>
          <a:xfrm flipH="1">
            <a:off x="1036533" y="4863867"/>
            <a:ext cx="3634513" cy="923330"/>
          </a:xfrm>
          <a:prstGeom prst="rect">
            <a:avLst/>
          </a:prstGeom>
          <a:noFill/>
        </p:spPr>
        <p:txBody>
          <a:bodyPr wrap="square" rtlCol="0">
            <a:spAutoFit/>
          </a:bodyPr>
          <a:lstStyle/>
          <a:p>
            <a:pPr lvl="0"/>
            <a:r>
              <a:rPr lang="en-US" dirty="0"/>
              <a:t>COVID-19</a:t>
            </a:r>
            <a:r>
              <a:rPr lang="ka-GE" dirty="0"/>
              <a:t>-ზე</a:t>
            </a:r>
            <a:r>
              <a:rPr lang="en-US" dirty="0"/>
              <a:t> </a:t>
            </a:r>
            <a:r>
              <a:rPr lang="ka-GE" dirty="0"/>
              <a:t>რეაგირების სახელმწიფო პროგრამის უწყვეტობის უზრუნველყოფა</a:t>
            </a:r>
            <a:endParaRPr lang="nb-NO" dirty="0"/>
          </a:p>
        </p:txBody>
      </p:sp>
      <p:sp>
        <p:nvSpPr>
          <p:cNvPr id="68" name="TextBox 67"/>
          <p:cNvSpPr txBox="1"/>
          <p:nvPr/>
        </p:nvSpPr>
        <p:spPr>
          <a:xfrm>
            <a:off x="145770" y="2062538"/>
            <a:ext cx="986582" cy="400110"/>
          </a:xfrm>
          <a:prstGeom prst="rect">
            <a:avLst/>
          </a:prstGeom>
          <a:noFill/>
        </p:spPr>
        <p:txBody>
          <a:bodyPr wrap="square" rtlCol="0">
            <a:spAutoFit/>
          </a:bodyPr>
          <a:lstStyle/>
          <a:p>
            <a:r>
              <a:rPr lang="ka-GE" sz="2000" b="1" dirty="0">
                <a:solidFill>
                  <a:schemeClr val="bg1"/>
                </a:solidFill>
              </a:rPr>
              <a:t>1.1</a:t>
            </a:r>
            <a:endParaRPr lang="en-US" sz="2000" b="1" dirty="0">
              <a:solidFill>
                <a:schemeClr val="bg1"/>
              </a:solidFill>
            </a:endParaRPr>
          </a:p>
        </p:txBody>
      </p:sp>
      <p:sp>
        <p:nvSpPr>
          <p:cNvPr id="69" name="TextBox 68"/>
          <p:cNvSpPr txBox="1"/>
          <p:nvPr/>
        </p:nvSpPr>
        <p:spPr>
          <a:xfrm>
            <a:off x="577527" y="3617777"/>
            <a:ext cx="986582" cy="400110"/>
          </a:xfrm>
          <a:prstGeom prst="rect">
            <a:avLst/>
          </a:prstGeom>
          <a:noFill/>
        </p:spPr>
        <p:txBody>
          <a:bodyPr wrap="square" rtlCol="0">
            <a:spAutoFit/>
          </a:bodyPr>
          <a:lstStyle/>
          <a:p>
            <a:r>
              <a:rPr lang="ka-GE" sz="2000" b="1" dirty="0">
                <a:solidFill>
                  <a:schemeClr val="bg1"/>
                </a:solidFill>
              </a:rPr>
              <a:t>1.2</a:t>
            </a:r>
            <a:endParaRPr lang="en-US" sz="2000" b="1" dirty="0">
              <a:solidFill>
                <a:schemeClr val="bg1"/>
              </a:solidFill>
            </a:endParaRPr>
          </a:p>
        </p:txBody>
      </p:sp>
      <p:sp>
        <p:nvSpPr>
          <p:cNvPr id="70" name="TextBox 69"/>
          <p:cNvSpPr txBox="1"/>
          <p:nvPr/>
        </p:nvSpPr>
        <p:spPr>
          <a:xfrm>
            <a:off x="427399" y="5125477"/>
            <a:ext cx="986582" cy="400110"/>
          </a:xfrm>
          <a:prstGeom prst="rect">
            <a:avLst/>
          </a:prstGeom>
          <a:noFill/>
        </p:spPr>
        <p:txBody>
          <a:bodyPr wrap="square" rtlCol="0">
            <a:spAutoFit/>
          </a:bodyPr>
          <a:lstStyle/>
          <a:p>
            <a:r>
              <a:rPr lang="ka-GE" sz="2000" b="1" dirty="0">
                <a:solidFill>
                  <a:schemeClr val="bg1"/>
                </a:solidFill>
              </a:rPr>
              <a:t>1.3</a:t>
            </a:r>
            <a:endParaRPr lang="en-US" sz="2000" b="1" dirty="0">
              <a:solidFill>
                <a:schemeClr val="bg1"/>
              </a:solidFill>
            </a:endParaRPr>
          </a:p>
        </p:txBody>
      </p:sp>
      <p:sp>
        <p:nvSpPr>
          <p:cNvPr id="5" name="TextBox 4"/>
          <p:cNvSpPr txBox="1"/>
          <p:nvPr/>
        </p:nvSpPr>
        <p:spPr>
          <a:xfrm>
            <a:off x="5984714" y="1643273"/>
            <a:ext cx="6061516" cy="3693319"/>
          </a:xfrm>
          <a:prstGeom prst="rect">
            <a:avLst/>
          </a:prstGeom>
          <a:noFill/>
        </p:spPr>
        <p:txBody>
          <a:bodyPr wrap="square" rtlCol="0">
            <a:spAutoFit/>
          </a:bodyPr>
          <a:lstStyle/>
          <a:p>
            <a:pPr marL="285750" indent="-285750" fontAlgn="t">
              <a:buFont typeface="Arial" panose="020B0604020202020204" pitchFamily="34" charset="0"/>
              <a:buChar char="•"/>
            </a:pPr>
            <a:r>
              <a:rPr lang="en-US" dirty="0" err="1"/>
              <a:t>ყველა</a:t>
            </a:r>
            <a:r>
              <a:rPr lang="en-US" dirty="0"/>
              <a:t> </a:t>
            </a:r>
            <a:r>
              <a:rPr lang="en-US" dirty="0" err="1"/>
              <a:t>მუნიციპალიტეტში</a:t>
            </a:r>
            <a:r>
              <a:rPr lang="en-US" dirty="0"/>
              <a:t> </a:t>
            </a:r>
            <a:r>
              <a:rPr lang="en-US" dirty="0" err="1"/>
              <a:t>ფუნქციონირებს</a:t>
            </a:r>
            <a:r>
              <a:rPr lang="en-US" dirty="0"/>
              <a:t> </a:t>
            </a:r>
            <a:r>
              <a:rPr lang="ka-GE" dirty="0"/>
              <a:t>ტექნიკურად აღჭურვილი, გადამზადებული კადრებით დაკომპლექტებული</a:t>
            </a:r>
            <a:r>
              <a:rPr lang="en-US" dirty="0"/>
              <a:t> </a:t>
            </a:r>
            <a:r>
              <a:rPr lang="ka-GE" dirty="0"/>
              <a:t> ს/ჯ </a:t>
            </a:r>
            <a:r>
              <a:rPr lang="en-US" dirty="0"/>
              <a:t> </a:t>
            </a:r>
            <a:r>
              <a:rPr lang="ka-GE" dirty="0"/>
              <a:t>ცენტრი (</a:t>
            </a:r>
            <a:r>
              <a:rPr lang="ka-GE" b="1" dirty="0">
                <a:solidFill>
                  <a:schemeClr val="accent1">
                    <a:lumMod val="75000"/>
                  </a:schemeClr>
                </a:solidFill>
              </a:rPr>
              <a:t>61 ს/ჯ ცენტრი</a:t>
            </a:r>
            <a:r>
              <a:rPr lang="ka-GE" dirty="0"/>
              <a:t>)</a:t>
            </a:r>
          </a:p>
          <a:p>
            <a:pPr marL="285750" indent="-285750" fontAlgn="t">
              <a:buFont typeface="Arial" panose="020B0604020202020204" pitchFamily="34" charset="0"/>
              <a:buChar char="•"/>
            </a:pPr>
            <a:endParaRPr lang="ka-GE" dirty="0"/>
          </a:p>
          <a:p>
            <a:pPr marL="285750" lvl="1" indent="-285750" fontAlgn="t">
              <a:buFont typeface="Arial" panose="020B0604020202020204" pitchFamily="34" charset="0"/>
              <a:buChar char="•"/>
            </a:pPr>
            <a:r>
              <a:rPr lang="ka-GE" dirty="0"/>
              <a:t>ს/ჯ </a:t>
            </a:r>
            <a:r>
              <a:rPr lang="en-US" dirty="0" err="1"/>
              <a:t>ცენტრების</a:t>
            </a:r>
            <a:r>
              <a:rPr lang="en-US" dirty="0"/>
              <a:t> </a:t>
            </a:r>
            <a:r>
              <a:rPr lang="en-US" dirty="0" err="1"/>
              <a:t>ადამიანური</a:t>
            </a:r>
            <a:r>
              <a:rPr lang="en-US" dirty="0"/>
              <a:t> </a:t>
            </a:r>
            <a:r>
              <a:rPr lang="en-US" dirty="0" err="1"/>
              <a:t>რესურსით</a:t>
            </a:r>
            <a:r>
              <a:rPr lang="en-US" dirty="0"/>
              <a:t> </a:t>
            </a:r>
            <a:r>
              <a:rPr lang="en-US" dirty="0" err="1"/>
              <a:t>დაკომპლექტების</a:t>
            </a:r>
            <a:r>
              <a:rPr lang="en-US" dirty="0"/>
              <a:t> </a:t>
            </a:r>
            <a:r>
              <a:rPr lang="en-US" dirty="0" err="1"/>
              <a:t>გეგმა</a:t>
            </a:r>
            <a:r>
              <a:rPr lang="en-US" dirty="0"/>
              <a:t> </a:t>
            </a:r>
            <a:r>
              <a:rPr lang="en-US" dirty="0" err="1"/>
              <a:t>მომზადებულია</a:t>
            </a:r>
            <a:r>
              <a:rPr lang="en-US" dirty="0"/>
              <a:t> </a:t>
            </a:r>
            <a:r>
              <a:rPr lang="en-US" dirty="0" err="1"/>
              <a:t>და</a:t>
            </a:r>
            <a:r>
              <a:rPr lang="en-US" dirty="0"/>
              <a:t> </a:t>
            </a:r>
            <a:r>
              <a:rPr lang="en-US" b="1" dirty="0" err="1">
                <a:solidFill>
                  <a:schemeClr val="accent1">
                    <a:lumMod val="75000"/>
                  </a:schemeClr>
                </a:solidFill>
              </a:rPr>
              <a:t>სრულდება</a:t>
            </a:r>
            <a:r>
              <a:rPr lang="en-US" b="1" dirty="0">
                <a:solidFill>
                  <a:schemeClr val="accent1">
                    <a:lumMod val="75000"/>
                  </a:schemeClr>
                </a:solidFill>
              </a:rPr>
              <a:t> </a:t>
            </a:r>
            <a:endParaRPr lang="ka-GE" b="1" dirty="0">
              <a:solidFill>
                <a:schemeClr val="accent1">
                  <a:lumMod val="75000"/>
                </a:schemeClr>
              </a:solidFill>
            </a:endParaRPr>
          </a:p>
          <a:p>
            <a:pPr marL="285750" lvl="1" indent="-285750" fontAlgn="t">
              <a:buFont typeface="Arial" panose="020B0604020202020204" pitchFamily="34" charset="0"/>
              <a:buChar char="•"/>
            </a:pPr>
            <a:endParaRPr lang="en-US" b="1" dirty="0">
              <a:solidFill>
                <a:schemeClr val="accent1">
                  <a:lumMod val="75000"/>
                </a:schemeClr>
              </a:solidFill>
            </a:endParaRPr>
          </a:p>
          <a:p>
            <a:pPr marL="285750" lvl="1" indent="-285750" fontAlgn="t">
              <a:buFont typeface="Arial" panose="020B0604020202020204" pitchFamily="34" charset="0"/>
              <a:buChar char="•"/>
            </a:pPr>
            <a:r>
              <a:rPr lang="ka-GE" dirty="0"/>
              <a:t>გადამზადებულია ს/ჯ </a:t>
            </a:r>
            <a:r>
              <a:rPr lang="en-US" dirty="0"/>
              <a:t> </a:t>
            </a:r>
            <a:r>
              <a:rPr lang="ka-GE" dirty="0"/>
              <a:t>ცენტრების კადრების </a:t>
            </a:r>
            <a:r>
              <a:rPr lang="ka-GE" b="1" dirty="0">
                <a:solidFill>
                  <a:schemeClr val="accent1">
                    <a:lumMod val="75000"/>
                  </a:schemeClr>
                </a:solidFill>
              </a:rPr>
              <a:t>&gt; 85%</a:t>
            </a:r>
          </a:p>
          <a:p>
            <a:pPr marL="285750" indent="-285750" fontAlgn="t">
              <a:buFont typeface="Arial" panose="020B0604020202020204" pitchFamily="34" charset="0"/>
              <a:buChar char="•"/>
            </a:pPr>
            <a:endParaRPr lang="ka-GE" dirty="0"/>
          </a:p>
          <a:p>
            <a:pPr marL="285750" indent="-285750" fontAlgn="t">
              <a:buFont typeface="Arial" panose="020B0604020202020204" pitchFamily="34" charset="0"/>
              <a:buChar char="•"/>
            </a:pPr>
            <a:r>
              <a:rPr lang="en-US" dirty="0"/>
              <a:t>COVID-19</a:t>
            </a:r>
            <a:r>
              <a:rPr lang="ka-GE" dirty="0"/>
              <a:t>-ის მართვის პროგრამა მხარდაჭერილია საბიუჯეტო რესურსებით - </a:t>
            </a:r>
            <a:r>
              <a:rPr lang="ka-GE" b="1" dirty="0">
                <a:solidFill>
                  <a:schemeClr val="accent1">
                    <a:lumMod val="75000"/>
                  </a:schemeClr>
                </a:solidFill>
              </a:rPr>
              <a:t>239 მლნ. ლარი</a:t>
            </a:r>
            <a:endParaRPr lang="en-US" b="1" dirty="0">
              <a:solidFill>
                <a:schemeClr val="accent1">
                  <a:lumMod val="75000"/>
                </a:schemeClr>
              </a:solidFill>
            </a:endParaRPr>
          </a:p>
        </p:txBody>
      </p:sp>
      <p:sp>
        <p:nvSpPr>
          <p:cNvPr id="7" name="TextBox 6"/>
          <p:cNvSpPr txBox="1"/>
          <p:nvPr/>
        </p:nvSpPr>
        <p:spPr>
          <a:xfrm>
            <a:off x="6637472" y="1141772"/>
            <a:ext cx="3425938" cy="461665"/>
          </a:xfrm>
          <a:prstGeom prst="rect">
            <a:avLst/>
          </a:prstGeom>
          <a:noFill/>
        </p:spPr>
        <p:txBody>
          <a:bodyPr wrap="none" rtlCol="0">
            <a:spAutoFit/>
          </a:bodyPr>
          <a:lstStyle/>
          <a:p>
            <a:r>
              <a:rPr lang="ka-GE" sz="2400" b="1" dirty="0">
                <a:solidFill>
                  <a:schemeClr val="accent3">
                    <a:lumMod val="50000"/>
                  </a:schemeClr>
                </a:solidFill>
              </a:rPr>
              <a:t>მოსალოდნელი შედეგი</a:t>
            </a:r>
            <a:endParaRPr lang="en-US" sz="2400" b="1" dirty="0">
              <a:solidFill>
                <a:schemeClr val="accent3">
                  <a:lumMod val="50000"/>
                </a:schemeClr>
              </a:solidFill>
            </a:endParaRPr>
          </a:p>
        </p:txBody>
      </p:sp>
      <p:sp>
        <p:nvSpPr>
          <p:cNvPr id="56" name="Oval 55"/>
          <p:cNvSpPr/>
          <p:nvPr/>
        </p:nvSpPr>
        <p:spPr>
          <a:xfrm>
            <a:off x="881205" y="82978"/>
            <a:ext cx="799894" cy="79989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4">
                    <a:lumMod val="50000"/>
                  </a:schemeClr>
                </a:solidFill>
              </a:rPr>
              <a:t>1</a:t>
            </a:r>
          </a:p>
        </p:txBody>
      </p:sp>
      <p:sp>
        <p:nvSpPr>
          <p:cNvPr id="4" name="Title 3"/>
          <p:cNvSpPr>
            <a:spLocks noGrp="1"/>
          </p:cNvSpPr>
          <p:nvPr>
            <p:ph type="title"/>
          </p:nvPr>
        </p:nvSpPr>
        <p:spPr>
          <a:xfrm>
            <a:off x="1681099" y="145312"/>
            <a:ext cx="8911687" cy="1280890"/>
          </a:xfrm>
        </p:spPr>
        <p:txBody>
          <a:bodyPr>
            <a:noAutofit/>
          </a:bodyPr>
          <a:lstStyle/>
          <a:p>
            <a:pPr algn="ctr" defTabSz="914400"/>
            <a:r>
              <a:rPr lang="ka-GE" b="1" dirty="0">
                <a:solidFill>
                  <a:schemeClr val="accent4">
                    <a:lumMod val="50000"/>
                  </a:schemeClr>
                </a:solidFill>
                <a:latin typeface="+mn-lt"/>
                <a:ea typeface="+mn-ea"/>
                <a:cs typeface="+mn-cs"/>
              </a:rPr>
              <a:t>საზოგადოებრივი ჯანდაცვის გაძლიერება</a:t>
            </a:r>
            <a:endParaRPr lang="en-US" b="1" dirty="0">
              <a:solidFill>
                <a:schemeClr val="accent4">
                  <a:lumMod val="50000"/>
                </a:schemeClr>
              </a:solidFill>
              <a:latin typeface="+mn-lt"/>
              <a:ea typeface="+mn-ea"/>
              <a:cs typeface="+mn-cs"/>
            </a:endParaRPr>
          </a:p>
        </p:txBody>
      </p:sp>
      <p:cxnSp>
        <p:nvCxnSpPr>
          <p:cNvPr id="8" name="Straight Connector 7"/>
          <p:cNvCxnSpPr/>
          <p:nvPr/>
        </p:nvCxnSpPr>
        <p:spPr>
          <a:xfrm>
            <a:off x="5697290" y="1624746"/>
            <a:ext cx="0" cy="4338841"/>
          </a:xfrm>
          <a:prstGeom prst="line">
            <a:avLst/>
          </a:prstGeom>
        </p:spPr>
        <p:style>
          <a:lnRef idx="3">
            <a:schemeClr val="accent3"/>
          </a:lnRef>
          <a:fillRef idx="0">
            <a:schemeClr val="accent3"/>
          </a:fillRef>
          <a:effectRef idx="2">
            <a:schemeClr val="accent3"/>
          </a:effectRef>
          <a:fontRef idx="minor">
            <a:schemeClr val="tx1"/>
          </a:fontRef>
        </p:style>
      </p:cxnSp>
      <p:sp>
        <p:nvSpPr>
          <p:cNvPr id="57" name="TextBox 56"/>
          <p:cNvSpPr txBox="1"/>
          <p:nvPr/>
        </p:nvSpPr>
        <p:spPr>
          <a:xfrm>
            <a:off x="785666" y="1163081"/>
            <a:ext cx="2153154" cy="461665"/>
          </a:xfrm>
          <a:prstGeom prst="rect">
            <a:avLst/>
          </a:prstGeom>
          <a:noFill/>
        </p:spPr>
        <p:txBody>
          <a:bodyPr wrap="none" rtlCol="0">
            <a:spAutoFit/>
          </a:bodyPr>
          <a:lstStyle/>
          <a:p>
            <a:r>
              <a:rPr lang="ka-GE" sz="2400" b="1" dirty="0">
                <a:solidFill>
                  <a:schemeClr val="accent3">
                    <a:lumMod val="50000"/>
                  </a:schemeClr>
                </a:solidFill>
              </a:rPr>
              <a:t>ღონისძიებები</a:t>
            </a:r>
            <a:endParaRPr lang="en-US" sz="2400" b="1" dirty="0">
              <a:solidFill>
                <a:schemeClr val="accent3">
                  <a:lumMod val="50000"/>
                </a:schemeClr>
              </a:solidFill>
            </a:endParaRPr>
          </a:p>
        </p:txBody>
      </p:sp>
      <p:sp>
        <p:nvSpPr>
          <p:cNvPr id="2" name="Google Shape;3986;p49">
            <a:extLst>
              <a:ext uri="{FF2B5EF4-FFF2-40B4-BE49-F238E27FC236}">
                <a16:creationId xmlns:a16="http://schemas.microsoft.com/office/drawing/2014/main" id="{A7B79E7B-9187-4BB1-87EC-0F70D85C0185}"/>
              </a:ext>
            </a:extLst>
          </p:cNvPr>
          <p:cNvSpPr/>
          <p:nvPr/>
        </p:nvSpPr>
        <p:spPr>
          <a:xfrm>
            <a:off x="5960411" y="1055633"/>
            <a:ext cx="634561" cy="633942"/>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rgbClr val="4E3F60"/>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694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721" y="176538"/>
            <a:ext cx="8911687" cy="791722"/>
          </a:xfrm>
        </p:spPr>
        <p:txBody>
          <a:bodyPr/>
          <a:lstStyle/>
          <a:p>
            <a:r>
              <a:rPr lang="ka-GE" b="1" dirty="0">
                <a:solidFill>
                  <a:schemeClr val="bg2">
                    <a:lumMod val="10000"/>
                  </a:schemeClr>
                </a:solidFill>
              </a:rPr>
              <a:t>ეპიდზედამხედველობის გაძლიერება</a:t>
            </a:r>
            <a:endParaRPr lang="en-US" dirty="0"/>
          </a:p>
        </p:txBody>
      </p:sp>
      <p:sp>
        <p:nvSpPr>
          <p:cNvPr id="4" name="Oval 3"/>
          <p:cNvSpPr/>
          <p:nvPr/>
        </p:nvSpPr>
        <p:spPr>
          <a:xfrm>
            <a:off x="549042" y="176538"/>
            <a:ext cx="799894" cy="79989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1">
                    <a:lumMod val="50000"/>
                  </a:schemeClr>
                </a:solidFill>
              </a:rPr>
              <a:t>2</a:t>
            </a:r>
          </a:p>
        </p:txBody>
      </p:sp>
      <p:sp>
        <p:nvSpPr>
          <p:cNvPr id="7" name="Title 1"/>
          <p:cNvSpPr txBox="1">
            <a:spLocks/>
          </p:cNvSpPr>
          <p:nvPr/>
        </p:nvSpPr>
        <p:spPr>
          <a:xfrm>
            <a:off x="772765" y="2696848"/>
            <a:ext cx="10515600" cy="132556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08B5A1"/>
              </a:solidFill>
            </a:endParaRPr>
          </a:p>
        </p:txBody>
      </p:sp>
      <p:sp>
        <p:nvSpPr>
          <p:cNvPr id="9" name="TextBox 8"/>
          <p:cNvSpPr txBox="1"/>
          <p:nvPr/>
        </p:nvSpPr>
        <p:spPr>
          <a:xfrm>
            <a:off x="9026230" y="6211342"/>
            <a:ext cx="2926080" cy="523220"/>
          </a:xfrm>
          <a:prstGeom prst="rect">
            <a:avLst/>
          </a:prstGeom>
          <a:noFill/>
        </p:spPr>
        <p:txBody>
          <a:bodyPr wrap="square" rtlCol="0">
            <a:spAutoFit/>
          </a:bodyPr>
          <a:lstStyle/>
          <a:p>
            <a:r>
              <a:rPr lang="ka-GE" sz="1400" b="1" dirty="0">
                <a:solidFill>
                  <a:schemeClr val="accent3">
                    <a:lumMod val="50000"/>
                  </a:schemeClr>
                </a:solidFill>
              </a:rPr>
              <a:t>დაწყების თარიღი:    02.2020</a:t>
            </a:r>
          </a:p>
          <a:p>
            <a:r>
              <a:rPr lang="ka-GE" sz="1400" b="1" dirty="0">
                <a:solidFill>
                  <a:schemeClr val="accent3">
                    <a:lumMod val="50000"/>
                  </a:schemeClr>
                </a:solidFill>
              </a:rPr>
              <a:t>პირველადი შედეგი: 12.2021</a:t>
            </a:r>
            <a:endParaRPr lang="en-US" sz="1400" b="1" dirty="0">
              <a:solidFill>
                <a:schemeClr val="accent3">
                  <a:lumMod val="50000"/>
                </a:schemeClr>
              </a:solidFill>
            </a:endParaRPr>
          </a:p>
        </p:txBody>
      </p:sp>
      <p:grpSp>
        <p:nvGrpSpPr>
          <p:cNvPr id="10" name="Google Shape;12476;p53"/>
          <p:cNvGrpSpPr/>
          <p:nvPr/>
        </p:nvGrpSpPr>
        <p:grpSpPr>
          <a:xfrm>
            <a:off x="8400471" y="6208994"/>
            <a:ext cx="615001" cy="499283"/>
            <a:chOff x="6083810" y="1547297"/>
            <a:chExt cx="382819" cy="310788"/>
          </a:xfrm>
          <a:solidFill>
            <a:schemeClr val="bg1"/>
          </a:solidFill>
        </p:grpSpPr>
        <p:sp>
          <p:nvSpPr>
            <p:cNvPr id="11" name="Google Shape;12477;p53"/>
            <p:cNvSpPr/>
            <p:nvPr/>
          </p:nvSpPr>
          <p:spPr>
            <a:xfrm>
              <a:off x="6083810" y="1547297"/>
              <a:ext cx="382819" cy="310788"/>
            </a:xfrm>
            <a:custGeom>
              <a:avLst/>
              <a:gdLst/>
              <a:ahLst/>
              <a:cxnLst/>
              <a:rect l="l" t="t" r="r" b="b"/>
              <a:pathLst>
                <a:path w="12027" h="9764" extrusionOk="0">
                  <a:moveTo>
                    <a:pt x="1834" y="334"/>
                  </a:moveTo>
                  <a:cubicBezTo>
                    <a:pt x="1834" y="334"/>
                    <a:pt x="1846" y="334"/>
                    <a:pt x="1846" y="358"/>
                  </a:cubicBezTo>
                  <a:lnTo>
                    <a:pt x="1846" y="1108"/>
                  </a:lnTo>
                  <a:cubicBezTo>
                    <a:pt x="1846" y="1108"/>
                    <a:pt x="1846" y="1132"/>
                    <a:pt x="1834" y="1132"/>
                  </a:cubicBezTo>
                  <a:lnTo>
                    <a:pt x="1465" y="1132"/>
                  </a:lnTo>
                  <a:cubicBezTo>
                    <a:pt x="1465" y="1132"/>
                    <a:pt x="1453" y="1132"/>
                    <a:pt x="1453" y="1108"/>
                  </a:cubicBezTo>
                  <a:lnTo>
                    <a:pt x="1453" y="358"/>
                  </a:lnTo>
                  <a:lnTo>
                    <a:pt x="1834" y="334"/>
                  </a:lnTo>
                  <a:close/>
                  <a:moveTo>
                    <a:pt x="10502" y="334"/>
                  </a:moveTo>
                  <a:cubicBezTo>
                    <a:pt x="10502" y="334"/>
                    <a:pt x="10514" y="334"/>
                    <a:pt x="10514" y="358"/>
                  </a:cubicBezTo>
                  <a:lnTo>
                    <a:pt x="10514" y="1108"/>
                  </a:lnTo>
                  <a:cubicBezTo>
                    <a:pt x="10514" y="1108"/>
                    <a:pt x="10514" y="1132"/>
                    <a:pt x="10502" y="1132"/>
                  </a:cubicBezTo>
                  <a:lnTo>
                    <a:pt x="10133" y="1132"/>
                  </a:lnTo>
                  <a:cubicBezTo>
                    <a:pt x="10133" y="1132"/>
                    <a:pt x="10109" y="1132"/>
                    <a:pt x="10109" y="1108"/>
                  </a:cubicBezTo>
                  <a:lnTo>
                    <a:pt x="10109" y="358"/>
                  </a:lnTo>
                  <a:lnTo>
                    <a:pt x="10502" y="334"/>
                  </a:lnTo>
                  <a:close/>
                  <a:moveTo>
                    <a:pt x="11229" y="1096"/>
                  </a:moveTo>
                  <a:cubicBezTo>
                    <a:pt x="11443" y="1096"/>
                    <a:pt x="11621" y="1274"/>
                    <a:pt x="11621" y="1477"/>
                  </a:cubicBezTo>
                  <a:lnTo>
                    <a:pt x="11621" y="9013"/>
                  </a:lnTo>
                  <a:cubicBezTo>
                    <a:pt x="11645" y="9240"/>
                    <a:pt x="11467" y="9406"/>
                    <a:pt x="11264" y="9406"/>
                  </a:cubicBezTo>
                  <a:lnTo>
                    <a:pt x="727" y="9406"/>
                  </a:lnTo>
                  <a:cubicBezTo>
                    <a:pt x="513" y="9406"/>
                    <a:pt x="334" y="9228"/>
                    <a:pt x="334" y="9013"/>
                  </a:cubicBezTo>
                  <a:lnTo>
                    <a:pt x="334" y="1477"/>
                  </a:lnTo>
                  <a:cubicBezTo>
                    <a:pt x="334" y="1274"/>
                    <a:pt x="513" y="1096"/>
                    <a:pt x="727" y="1096"/>
                  </a:cubicBezTo>
                  <a:lnTo>
                    <a:pt x="1108" y="1096"/>
                  </a:lnTo>
                  <a:lnTo>
                    <a:pt x="1108" y="1108"/>
                  </a:lnTo>
                  <a:cubicBezTo>
                    <a:pt x="1108" y="1322"/>
                    <a:pt x="1275" y="1465"/>
                    <a:pt x="1465" y="1465"/>
                  </a:cubicBezTo>
                  <a:lnTo>
                    <a:pt x="1834" y="1465"/>
                  </a:lnTo>
                  <a:cubicBezTo>
                    <a:pt x="2049" y="1465"/>
                    <a:pt x="2192" y="1298"/>
                    <a:pt x="2192" y="1108"/>
                  </a:cubicBezTo>
                  <a:lnTo>
                    <a:pt x="2192" y="1096"/>
                  </a:lnTo>
                  <a:lnTo>
                    <a:pt x="9752" y="1096"/>
                  </a:lnTo>
                  <a:lnTo>
                    <a:pt x="9752" y="1108"/>
                  </a:lnTo>
                  <a:cubicBezTo>
                    <a:pt x="9752" y="1322"/>
                    <a:pt x="9919" y="1465"/>
                    <a:pt x="10109" y="1465"/>
                  </a:cubicBezTo>
                  <a:lnTo>
                    <a:pt x="10490" y="1465"/>
                  </a:lnTo>
                  <a:cubicBezTo>
                    <a:pt x="10693" y="1465"/>
                    <a:pt x="10848" y="1298"/>
                    <a:pt x="10848" y="1108"/>
                  </a:cubicBezTo>
                  <a:lnTo>
                    <a:pt x="10848" y="1096"/>
                  </a:lnTo>
                  <a:close/>
                  <a:moveTo>
                    <a:pt x="1489" y="0"/>
                  </a:moveTo>
                  <a:cubicBezTo>
                    <a:pt x="1287" y="0"/>
                    <a:pt x="1132" y="155"/>
                    <a:pt x="1132" y="358"/>
                  </a:cubicBezTo>
                  <a:lnTo>
                    <a:pt x="1132" y="739"/>
                  </a:lnTo>
                  <a:lnTo>
                    <a:pt x="751" y="739"/>
                  </a:lnTo>
                  <a:cubicBezTo>
                    <a:pt x="346" y="739"/>
                    <a:pt x="1" y="1072"/>
                    <a:pt x="1" y="1489"/>
                  </a:cubicBezTo>
                  <a:lnTo>
                    <a:pt x="1" y="9013"/>
                  </a:lnTo>
                  <a:cubicBezTo>
                    <a:pt x="1" y="9418"/>
                    <a:pt x="334" y="9764"/>
                    <a:pt x="751" y="9764"/>
                  </a:cubicBezTo>
                  <a:lnTo>
                    <a:pt x="11288" y="9764"/>
                  </a:lnTo>
                  <a:cubicBezTo>
                    <a:pt x="11693" y="9764"/>
                    <a:pt x="12026" y="9430"/>
                    <a:pt x="12026" y="9013"/>
                  </a:cubicBezTo>
                  <a:lnTo>
                    <a:pt x="12026" y="1489"/>
                  </a:lnTo>
                  <a:cubicBezTo>
                    <a:pt x="12002" y="1084"/>
                    <a:pt x="11657" y="739"/>
                    <a:pt x="11264" y="739"/>
                  </a:cubicBezTo>
                  <a:lnTo>
                    <a:pt x="10871" y="739"/>
                  </a:lnTo>
                  <a:lnTo>
                    <a:pt x="10871" y="358"/>
                  </a:lnTo>
                  <a:cubicBezTo>
                    <a:pt x="10871" y="143"/>
                    <a:pt x="10705" y="0"/>
                    <a:pt x="10514" y="0"/>
                  </a:cubicBezTo>
                  <a:lnTo>
                    <a:pt x="10145" y="0"/>
                  </a:lnTo>
                  <a:cubicBezTo>
                    <a:pt x="9931" y="0"/>
                    <a:pt x="9788" y="155"/>
                    <a:pt x="9788" y="358"/>
                  </a:cubicBezTo>
                  <a:lnTo>
                    <a:pt x="9788" y="739"/>
                  </a:lnTo>
                  <a:lnTo>
                    <a:pt x="2227" y="739"/>
                  </a:lnTo>
                  <a:lnTo>
                    <a:pt x="2227" y="358"/>
                  </a:lnTo>
                  <a:cubicBezTo>
                    <a:pt x="2227" y="143"/>
                    <a:pt x="2061" y="0"/>
                    <a:pt x="187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478;p53"/>
            <p:cNvSpPr/>
            <p:nvPr/>
          </p:nvSpPr>
          <p:spPr>
            <a:xfrm>
              <a:off x="6106950" y="1606787"/>
              <a:ext cx="334661" cy="11395"/>
            </a:xfrm>
            <a:custGeom>
              <a:avLst/>
              <a:gdLst/>
              <a:ahLst/>
              <a:cxnLst/>
              <a:rect l="l" t="t" r="r" b="b"/>
              <a:pathLst>
                <a:path w="10514" h="358" extrusionOk="0">
                  <a:moveTo>
                    <a:pt x="179" y="1"/>
                  </a:moveTo>
                  <a:cubicBezTo>
                    <a:pt x="72" y="1"/>
                    <a:pt x="0" y="72"/>
                    <a:pt x="0" y="179"/>
                  </a:cubicBezTo>
                  <a:cubicBezTo>
                    <a:pt x="0" y="286"/>
                    <a:pt x="72" y="358"/>
                    <a:pt x="179" y="358"/>
                  </a:cubicBezTo>
                  <a:lnTo>
                    <a:pt x="10335" y="358"/>
                  </a:lnTo>
                  <a:cubicBezTo>
                    <a:pt x="10442" y="358"/>
                    <a:pt x="10513" y="286"/>
                    <a:pt x="10513" y="179"/>
                  </a:cubicBezTo>
                  <a:cubicBezTo>
                    <a:pt x="10513" y="72"/>
                    <a:pt x="10442" y="1"/>
                    <a:pt x="10335"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479;p53"/>
            <p:cNvSpPr/>
            <p:nvPr/>
          </p:nvSpPr>
          <p:spPr>
            <a:xfrm>
              <a:off x="6124743" y="1655296"/>
              <a:ext cx="47427" cy="11395"/>
            </a:xfrm>
            <a:custGeom>
              <a:avLst/>
              <a:gdLst/>
              <a:ahLst/>
              <a:cxnLst/>
              <a:rect l="l" t="t" r="r" b="b"/>
              <a:pathLst>
                <a:path w="1490" h="358" extrusionOk="0">
                  <a:moveTo>
                    <a:pt x="179" y="1"/>
                  </a:moveTo>
                  <a:cubicBezTo>
                    <a:pt x="72" y="1"/>
                    <a:pt x="1" y="72"/>
                    <a:pt x="1" y="179"/>
                  </a:cubicBezTo>
                  <a:cubicBezTo>
                    <a:pt x="1" y="275"/>
                    <a:pt x="72" y="358"/>
                    <a:pt x="179" y="358"/>
                  </a:cubicBezTo>
                  <a:lnTo>
                    <a:pt x="1310" y="358"/>
                  </a:lnTo>
                  <a:cubicBezTo>
                    <a:pt x="1418" y="358"/>
                    <a:pt x="1489" y="275"/>
                    <a:pt x="1489" y="179"/>
                  </a:cubicBezTo>
                  <a:cubicBezTo>
                    <a:pt x="1489" y="72"/>
                    <a:pt x="1406" y="1"/>
                    <a:pt x="1310"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480;p53"/>
            <p:cNvSpPr/>
            <p:nvPr/>
          </p:nvSpPr>
          <p:spPr>
            <a:xfrm>
              <a:off x="6208520" y="1655296"/>
              <a:ext cx="47395" cy="11395"/>
            </a:xfrm>
            <a:custGeom>
              <a:avLst/>
              <a:gdLst/>
              <a:ahLst/>
              <a:cxnLst/>
              <a:rect l="l" t="t" r="r" b="b"/>
              <a:pathLst>
                <a:path w="1489" h="358" extrusionOk="0">
                  <a:moveTo>
                    <a:pt x="179" y="1"/>
                  </a:moveTo>
                  <a:cubicBezTo>
                    <a:pt x="83" y="1"/>
                    <a:pt x="0" y="72"/>
                    <a:pt x="0" y="179"/>
                  </a:cubicBezTo>
                  <a:cubicBezTo>
                    <a:pt x="0" y="275"/>
                    <a:pt x="83" y="358"/>
                    <a:pt x="179" y="358"/>
                  </a:cubicBezTo>
                  <a:lnTo>
                    <a:pt x="1310" y="358"/>
                  </a:lnTo>
                  <a:cubicBezTo>
                    <a:pt x="1417" y="358"/>
                    <a:pt x="1488" y="275"/>
                    <a:pt x="1488" y="179"/>
                  </a:cubicBezTo>
                  <a:cubicBezTo>
                    <a:pt x="1488" y="72"/>
                    <a:pt x="1405" y="1"/>
                    <a:pt x="1310"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481;p53"/>
            <p:cNvSpPr/>
            <p:nvPr/>
          </p:nvSpPr>
          <p:spPr>
            <a:xfrm>
              <a:off x="6376391" y="1655296"/>
              <a:ext cx="47395" cy="11395"/>
            </a:xfrm>
            <a:custGeom>
              <a:avLst/>
              <a:gdLst/>
              <a:ahLst/>
              <a:cxnLst/>
              <a:rect l="l" t="t" r="r" b="b"/>
              <a:pathLst>
                <a:path w="1489" h="358" extrusionOk="0">
                  <a:moveTo>
                    <a:pt x="179" y="1"/>
                  </a:moveTo>
                  <a:cubicBezTo>
                    <a:pt x="72" y="1"/>
                    <a:pt x="1" y="72"/>
                    <a:pt x="1" y="179"/>
                  </a:cubicBezTo>
                  <a:cubicBezTo>
                    <a:pt x="1" y="275"/>
                    <a:pt x="72" y="358"/>
                    <a:pt x="179" y="358"/>
                  </a:cubicBezTo>
                  <a:lnTo>
                    <a:pt x="1310" y="358"/>
                  </a:lnTo>
                  <a:cubicBezTo>
                    <a:pt x="1417" y="358"/>
                    <a:pt x="1489" y="275"/>
                    <a:pt x="1489" y="179"/>
                  </a:cubicBezTo>
                  <a:cubicBezTo>
                    <a:pt x="1489" y="72"/>
                    <a:pt x="1417" y="1"/>
                    <a:pt x="1310"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482;p53"/>
            <p:cNvSpPr/>
            <p:nvPr/>
          </p:nvSpPr>
          <p:spPr>
            <a:xfrm>
              <a:off x="6124743" y="1703041"/>
              <a:ext cx="47427" cy="11427"/>
            </a:xfrm>
            <a:custGeom>
              <a:avLst/>
              <a:gdLst/>
              <a:ahLst/>
              <a:cxnLst/>
              <a:rect l="l" t="t" r="r" b="b"/>
              <a:pathLst>
                <a:path w="1490" h="359" extrusionOk="0">
                  <a:moveTo>
                    <a:pt x="179" y="1"/>
                  </a:moveTo>
                  <a:cubicBezTo>
                    <a:pt x="72" y="1"/>
                    <a:pt x="1" y="72"/>
                    <a:pt x="1" y="180"/>
                  </a:cubicBezTo>
                  <a:cubicBezTo>
                    <a:pt x="1" y="275"/>
                    <a:pt x="72" y="358"/>
                    <a:pt x="179" y="358"/>
                  </a:cubicBezTo>
                  <a:lnTo>
                    <a:pt x="1310" y="358"/>
                  </a:lnTo>
                  <a:cubicBezTo>
                    <a:pt x="1418" y="358"/>
                    <a:pt x="1489" y="275"/>
                    <a:pt x="1489" y="180"/>
                  </a:cubicBezTo>
                  <a:cubicBezTo>
                    <a:pt x="1489" y="72"/>
                    <a:pt x="1406" y="1"/>
                    <a:pt x="1310"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483;p53"/>
            <p:cNvSpPr/>
            <p:nvPr/>
          </p:nvSpPr>
          <p:spPr>
            <a:xfrm>
              <a:off x="6292646" y="1703041"/>
              <a:ext cx="47395" cy="11427"/>
            </a:xfrm>
            <a:custGeom>
              <a:avLst/>
              <a:gdLst/>
              <a:ahLst/>
              <a:cxnLst/>
              <a:rect l="l" t="t" r="r" b="b"/>
              <a:pathLst>
                <a:path w="1489" h="359" extrusionOk="0">
                  <a:moveTo>
                    <a:pt x="179" y="1"/>
                  </a:moveTo>
                  <a:cubicBezTo>
                    <a:pt x="72" y="1"/>
                    <a:pt x="0" y="72"/>
                    <a:pt x="0" y="180"/>
                  </a:cubicBezTo>
                  <a:cubicBezTo>
                    <a:pt x="0" y="275"/>
                    <a:pt x="72" y="358"/>
                    <a:pt x="179" y="358"/>
                  </a:cubicBezTo>
                  <a:lnTo>
                    <a:pt x="1310" y="358"/>
                  </a:lnTo>
                  <a:cubicBezTo>
                    <a:pt x="1405" y="358"/>
                    <a:pt x="1489" y="275"/>
                    <a:pt x="1489" y="180"/>
                  </a:cubicBezTo>
                  <a:cubicBezTo>
                    <a:pt x="1489" y="72"/>
                    <a:pt x="1405" y="1"/>
                    <a:pt x="1310"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484;p53"/>
            <p:cNvSpPr/>
            <p:nvPr/>
          </p:nvSpPr>
          <p:spPr>
            <a:xfrm>
              <a:off x="6124743" y="1750818"/>
              <a:ext cx="47427" cy="11395"/>
            </a:xfrm>
            <a:custGeom>
              <a:avLst/>
              <a:gdLst/>
              <a:ahLst/>
              <a:cxnLst/>
              <a:rect l="l" t="t" r="r" b="b"/>
              <a:pathLst>
                <a:path w="1490" h="358" extrusionOk="0">
                  <a:moveTo>
                    <a:pt x="179" y="0"/>
                  </a:moveTo>
                  <a:cubicBezTo>
                    <a:pt x="72" y="0"/>
                    <a:pt x="1" y="72"/>
                    <a:pt x="1" y="179"/>
                  </a:cubicBezTo>
                  <a:cubicBezTo>
                    <a:pt x="1" y="286"/>
                    <a:pt x="72" y="357"/>
                    <a:pt x="179" y="357"/>
                  </a:cubicBezTo>
                  <a:lnTo>
                    <a:pt x="1310" y="357"/>
                  </a:lnTo>
                  <a:cubicBezTo>
                    <a:pt x="1418" y="357"/>
                    <a:pt x="1489" y="286"/>
                    <a:pt x="1489" y="179"/>
                  </a:cubicBezTo>
                  <a:cubicBezTo>
                    <a:pt x="1489" y="72"/>
                    <a:pt x="1406" y="0"/>
                    <a:pt x="131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485;p53"/>
            <p:cNvSpPr/>
            <p:nvPr/>
          </p:nvSpPr>
          <p:spPr>
            <a:xfrm>
              <a:off x="6208520" y="1750818"/>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86;p53"/>
            <p:cNvSpPr/>
            <p:nvPr/>
          </p:nvSpPr>
          <p:spPr>
            <a:xfrm>
              <a:off x="6376391" y="1750818"/>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487;p53"/>
            <p:cNvSpPr/>
            <p:nvPr/>
          </p:nvSpPr>
          <p:spPr>
            <a:xfrm>
              <a:off x="6208520" y="1798563"/>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488;p53"/>
            <p:cNvSpPr/>
            <p:nvPr/>
          </p:nvSpPr>
          <p:spPr>
            <a:xfrm>
              <a:off x="6292646" y="1798563"/>
              <a:ext cx="47395" cy="11395"/>
            </a:xfrm>
            <a:custGeom>
              <a:avLst/>
              <a:gdLst/>
              <a:ahLst/>
              <a:cxnLst/>
              <a:rect l="l" t="t" r="r" b="b"/>
              <a:pathLst>
                <a:path w="1489" h="358" extrusionOk="0">
                  <a:moveTo>
                    <a:pt x="179" y="0"/>
                  </a:moveTo>
                  <a:cubicBezTo>
                    <a:pt x="72" y="0"/>
                    <a:pt x="0" y="72"/>
                    <a:pt x="0" y="179"/>
                  </a:cubicBezTo>
                  <a:cubicBezTo>
                    <a:pt x="0" y="286"/>
                    <a:pt x="72" y="357"/>
                    <a:pt x="179" y="357"/>
                  </a:cubicBezTo>
                  <a:lnTo>
                    <a:pt x="1310" y="357"/>
                  </a:lnTo>
                  <a:cubicBezTo>
                    <a:pt x="1405" y="357"/>
                    <a:pt x="1489" y="286"/>
                    <a:pt x="1489" y="179"/>
                  </a:cubicBezTo>
                  <a:cubicBezTo>
                    <a:pt x="1489" y="72"/>
                    <a:pt x="1405" y="0"/>
                    <a:pt x="131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489;p53"/>
            <p:cNvSpPr/>
            <p:nvPr/>
          </p:nvSpPr>
          <p:spPr>
            <a:xfrm>
              <a:off x="6376391" y="1798563"/>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490;p53"/>
            <p:cNvSpPr/>
            <p:nvPr/>
          </p:nvSpPr>
          <p:spPr>
            <a:xfrm>
              <a:off x="6207756" y="1690723"/>
              <a:ext cx="48923" cy="35108"/>
            </a:xfrm>
            <a:custGeom>
              <a:avLst/>
              <a:gdLst/>
              <a:ahLst/>
              <a:cxnLst/>
              <a:rect l="l" t="t" r="r" b="b"/>
              <a:pathLst>
                <a:path w="1537" h="1103" extrusionOk="0">
                  <a:moveTo>
                    <a:pt x="1328" y="1"/>
                  </a:moveTo>
                  <a:cubicBezTo>
                    <a:pt x="1283" y="1"/>
                    <a:pt x="1239" y="19"/>
                    <a:pt x="1203" y="55"/>
                  </a:cubicBezTo>
                  <a:lnTo>
                    <a:pt x="584" y="686"/>
                  </a:lnTo>
                  <a:lnTo>
                    <a:pt x="322" y="436"/>
                  </a:lnTo>
                  <a:cubicBezTo>
                    <a:pt x="286" y="394"/>
                    <a:pt x="241" y="373"/>
                    <a:pt x="197" y="373"/>
                  </a:cubicBezTo>
                  <a:cubicBezTo>
                    <a:pt x="152" y="373"/>
                    <a:pt x="107" y="394"/>
                    <a:pt x="72" y="436"/>
                  </a:cubicBezTo>
                  <a:cubicBezTo>
                    <a:pt x="0" y="507"/>
                    <a:pt x="0" y="614"/>
                    <a:pt x="72" y="686"/>
                  </a:cubicBezTo>
                  <a:lnTo>
                    <a:pt x="441" y="1055"/>
                  </a:lnTo>
                  <a:cubicBezTo>
                    <a:pt x="477" y="1078"/>
                    <a:pt x="512" y="1102"/>
                    <a:pt x="560" y="1102"/>
                  </a:cubicBezTo>
                  <a:cubicBezTo>
                    <a:pt x="607" y="1102"/>
                    <a:pt x="655" y="1078"/>
                    <a:pt x="679" y="1055"/>
                  </a:cubicBezTo>
                  <a:lnTo>
                    <a:pt x="1441" y="293"/>
                  </a:lnTo>
                  <a:cubicBezTo>
                    <a:pt x="1536" y="233"/>
                    <a:pt x="1536" y="138"/>
                    <a:pt x="1453" y="55"/>
                  </a:cubicBezTo>
                  <a:cubicBezTo>
                    <a:pt x="1417" y="19"/>
                    <a:pt x="1372" y="1"/>
                    <a:pt x="1328"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491;p53"/>
            <p:cNvSpPr/>
            <p:nvPr/>
          </p:nvSpPr>
          <p:spPr>
            <a:xfrm>
              <a:off x="6376009" y="1690723"/>
              <a:ext cx="48159" cy="35108"/>
            </a:xfrm>
            <a:custGeom>
              <a:avLst/>
              <a:gdLst/>
              <a:ahLst/>
              <a:cxnLst/>
              <a:rect l="l" t="t" r="r" b="b"/>
              <a:pathLst>
                <a:path w="1513" h="1103" extrusionOk="0">
                  <a:moveTo>
                    <a:pt x="1328" y="1"/>
                  </a:moveTo>
                  <a:cubicBezTo>
                    <a:pt x="1284" y="1"/>
                    <a:pt x="1239" y="19"/>
                    <a:pt x="1203" y="55"/>
                  </a:cubicBezTo>
                  <a:lnTo>
                    <a:pt x="572" y="686"/>
                  </a:lnTo>
                  <a:lnTo>
                    <a:pt x="322" y="436"/>
                  </a:lnTo>
                  <a:cubicBezTo>
                    <a:pt x="286" y="394"/>
                    <a:pt x="242" y="373"/>
                    <a:pt x="197" y="373"/>
                  </a:cubicBezTo>
                  <a:cubicBezTo>
                    <a:pt x="152" y="373"/>
                    <a:pt x="108" y="394"/>
                    <a:pt x="72" y="436"/>
                  </a:cubicBezTo>
                  <a:cubicBezTo>
                    <a:pt x="1" y="507"/>
                    <a:pt x="1" y="614"/>
                    <a:pt x="72" y="686"/>
                  </a:cubicBezTo>
                  <a:lnTo>
                    <a:pt x="441" y="1055"/>
                  </a:lnTo>
                  <a:cubicBezTo>
                    <a:pt x="477" y="1078"/>
                    <a:pt x="513" y="1102"/>
                    <a:pt x="560" y="1102"/>
                  </a:cubicBezTo>
                  <a:cubicBezTo>
                    <a:pt x="608" y="1102"/>
                    <a:pt x="644" y="1078"/>
                    <a:pt x="679" y="1055"/>
                  </a:cubicBezTo>
                  <a:lnTo>
                    <a:pt x="1441" y="293"/>
                  </a:lnTo>
                  <a:cubicBezTo>
                    <a:pt x="1513" y="233"/>
                    <a:pt x="1513" y="138"/>
                    <a:pt x="1453" y="55"/>
                  </a:cubicBezTo>
                  <a:cubicBezTo>
                    <a:pt x="1417" y="19"/>
                    <a:pt x="1373" y="1"/>
                    <a:pt x="1328"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492;p53"/>
            <p:cNvSpPr/>
            <p:nvPr/>
          </p:nvSpPr>
          <p:spPr>
            <a:xfrm>
              <a:off x="6291500" y="1738595"/>
              <a:ext cx="48923" cy="34981"/>
            </a:xfrm>
            <a:custGeom>
              <a:avLst/>
              <a:gdLst/>
              <a:ahLst/>
              <a:cxnLst/>
              <a:rect l="l" t="t" r="r" b="b"/>
              <a:pathLst>
                <a:path w="1537" h="1099" extrusionOk="0">
                  <a:moveTo>
                    <a:pt x="1334" y="0"/>
                  </a:moveTo>
                  <a:cubicBezTo>
                    <a:pt x="1289" y="0"/>
                    <a:pt x="1245" y="21"/>
                    <a:pt x="1203" y="63"/>
                  </a:cubicBezTo>
                  <a:lnTo>
                    <a:pt x="584" y="682"/>
                  </a:lnTo>
                  <a:lnTo>
                    <a:pt x="322" y="432"/>
                  </a:lnTo>
                  <a:cubicBezTo>
                    <a:pt x="286" y="396"/>
                    <a:pt x="242" y="378"/>
                    <a:pt x="197" y="378"/>
                  </a:cubicBezTo>
                  <a:cubicBezTo>
                    <a:pt x="152" y="378"/>
                    <a:pt x="108" y="396"/>
                    <a:pt x="72" y="432"/>
                  </a:cubicBezTo>
                  <a:cubicBezTo>
                    <a:pt x="1" y="503"/>
                    <a:pt x="1" y="610"/>
                    <a:pt x="72" y="682"/>
                  </a:cubicBezTo>
                  <a:lnTo>
                    <a:pt x="441" y="1051"/>
                  </a:lnTo>
                  <a:cubicBezTo>
                    <a:pt x="477" y="1087"/>
                    <a:pt x="524" y="1098"/>
                    <a:pt x="560" y="1098"/>
                  </a:cubicBezTo>
                  <a:cubicBezTo>
                    <a:pt x="608" y="1098"/>
                    <a:pt x="655" y="1087"/>
                    <a:pt x="679" y="1051"/>
                  </a:cubicBezTo>
                  <a:lnTo>
                    <a:pt x="1441" y="301"/>
                  </a:lnTo>
                  <a:cubicBezTo>
                    <a:pt x="1536" y="241"/>
                    <a:pt x="1536" y="134"/>
                    <a:pt x="1465" y="63"/>
                  </a:cubicBezTo>
                  <a:cubicBezTo>
                    <a:pt x="1423" y="21"/>
                    <a:pt x="1379" y="0"/>
                    <a:pt x="1334"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493;p53"/>
            <p:cNvSpPr/>
            <p:nvPr/>
          </p:nvSpPr>
          <p:spPr>
            <a:xfrm>
              <a:off x="6123629" y="1786627"/>
              <a:ext cx="48891" cy="34695"/>
            </a:xfrm>
            <a:custGeom>
              <a:avLst/>
              <a:gdLst/>
              <a:ahLst/>
              <a:cxnLst/>
              <a:rect l="l" t="t" r="r" b="b"/>
              <a:pathLst>
                <a:path w="1536" h="1090" extrusionOk="0">
                  <a:moveTo>
                    <a:pt x="1340" y="0"/>
                  </a:moveTo>
                  <a:cubicBezTo>
                    <a:pt x="1295" y="0"/>
                    <a:pt x="1250" y="18"/>
                    <a:pt x="1215" y="54"/>
                  </a:cubicBezTo>
                  <a:lnTo>
                    <a:pt x="583" y="673"/>
                  </a:lnTo>
                  <a:lnTo>
                    <a:pt x="333" y="423"/>
                  </a:lnTo>
                  <a:cubicBezTo>
                    <a:pt x="298" y="387"/>
                    <a:pt x="253" y="369"/>
                    <a:pt x="208" y="369"/>
                  </a:cubicBezTo>
                  <a:cubicBezTo>
                    <a:pt x="164" y="369"/>
                    <a:pt x="119" y="387"/>
                    <a:pt x="83" y="423"/>
                  </a:cubicBezTo>
                  <a:cubicBezTo>
                    <a:pt x="0" y="494"/>
                    <a:pt x="0" y="601"/>
                    <a:pt x="83" y="673"/>
                  </a:cubicBezTo>
                  <a:lnTo>
                    <a:pt x="453" y="1042"/>
                  </a:lnTo>
                  <a:cubicBezTo>
                    <a:pt x="476" y="1078"/>
                    <a:pt x="524" y="1090"/>
                    <a:pt x="572" y="1090"/>
                  </a:cubicBezTo>
                  <a:cubicBezTo>
                    <a:pt x="619" y="1090"/>
                    <a:pt x="655" y="1078"/>
                    <a:pt x="691" y="1042"/>
                  </a:cubicBezTo>
                  <a:lnTo>
                    <a:pt x="1453" y="292"/>
                  </a:lnTo>
                  <a:cubicBezTo>
                    <a:pt x="1536" y="232"/>
                    <a:pt x="1536" y="125"/>
                    <a:pt x="1465" y="54"/>
                  </a:cubicBezTo>
                  <a:cubicBezTo>
                    <a:pt x="1429" y="18"/>
                    <a:pt x="1384" y="0"/>
                    <a:pt x="1340" y="0"/>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494;p53"/>
            <p:cNvSpPr/>
            <p:nvPr/>
          </p:nvSpPr>
          <p:spPr>
            <a:xfrm>
              <a:off x="6291500" y="1642978"/>
              <a:ext cx="48923" cy="34727"/>
            </a:xfrm>
            <a:custGeom>
              <a:avLst/>
              <a:gdLst/>
              <a:ahLst/>
              <a:cxnLst/>
              <a:rect l="l" t="t" r="r" b="b"/>
              <a:pathLst>
                <a:path w="1537" h="1091" extrusionOk="0">
                  <a:moveTo>
                    <a:pt x="1334" y="1"/>
                  </a:moveTo>
                  <a:cubicBezTo>
                    <a:pt x="1289" y="1"/>
                    <a:pt x="1245" y="19"/>
                    <a:pt x="1203" y="54"/>
                  </a:cubicBezTo>
                  <a:lnTo>
                    <a:pt x="584" y="673"/>
                  </a:lnTo>
                  <a:lnTo>
                    <a:pt x="322" y="423"/>
                  </a:lnTo>
                  <a:cubicBezTo>
                    <a:pt x="286" y="388"/>
                    <a:pt x="242" y="370"/>
                    <a:pt x="197" y="370"/>
                  </a:cubicBezTo>
                  <a:cubicBezTo>
                    <a:pt x="152" y="370"/>
                    <a:pt x="108" y="388"/>
                    <a:pt x="72" y="423"/>
                  </a:cubicBezTo>
                  <a:cubicBezTo>
                    <a:pt x="1" y="495"/>
                    <a:pt x="1" y="602"/>
                    <a:pt x="72" y="673"/>
                  </a:cubicBezTo>
                  <a:lnTo>
                    <a:pt x="441" y="1054"/>
                  </a:lnTo>
                  <a:cubicBezTo>
                    <a:pt x="477" y="1078"/>
                    <a:pt x="524" y="1090"/>
                    <a:pt x="560" y="1090"/>
                  </a:cubicBezTo>
                  <a:cubicBezTo>
                    <a:pt x="608" y="1090"/>
                    <a:pt x="655" y="1078"/>
                    <a:pt x="679" y="1054"/>
                  </a:cubicBezTo>
                  <a:lnTo>
                    <a:pt x="1441" y="292"/>
                  </a:lnTo>
                  <a:cubicBezTo>
                    <a:pt x="1536" y="233"/>
                    <a:pt x="1536" y="114"/>
                    <a:pt x="1465" y="54"/>
                  </a:cubicBezTo>
                  <a:cubicBezTo>
                    <a:pt x="1423" y="19"/>
                    <a:pt x="1379" y="1"/>
                    <a:pt x="1334" y="1"/>
                  </a:cubicBezTo>
                  <a:close/>
                </a:path>
              </a:pathLst>
            </a:custGeom>
            <a:grpFill/>
            <a:ln>
              <a:solidFill>
                <a:schemeClr val="tx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3986;p49"/>
          <p:cNvSpPr/>
          <p:nvPr/>
        </p:nvSpPr>
        <p:spPr>
          <a:xfrm>
            <a:off x="5891469" y="1193990"/>
            <a:ext cx="634561" cy="633942"/>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rgbClr val="4E3F60"/>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p:cNvSpPr txBox="1"/>
          <p:nvPr/>
        </p:nvSpPr>
        <p:spPr>
          <a:xfrm>
            <a:off x="6634922" y="1300391"/>
            <a:ext cx="3425938" cy="461665"/>
          </a:xfrm>
          <a:prstGeom prst="rect">
            <a:avLst/>
          </a:prstGeom>
          <a:noFill/>
        </p:spPr>
        <p:txBody>
          <a:bodyPr wrap="none" rtlCol="0">
            <a:spAutoFit/>
          </a:bodyPr>
          <a:lstStyle/>
          <a:p>
            <a:r>
              <a:rPr lang="ka-GE" sz="2400" b="1" dirty="0">
                <a:solidFill>
                  <a:schemeClr val="accent3">
                    <a:lumMod val="50000"/>
                  </a:schemeClr>
                </a:solidFill>
              </a:rPr>
              <a:t>მოსალოდნელი შედეგი</a:t>
            </a:r>
            <a:endParaRPr lang="en-US" sz="2400" b="1" dirty="0">
              <a:solidFill>
                <a:schemeClr val="accent3">
                  <a:lumMod val="50000"/>
                </a:schemeClr>
              </a:solidFill>
            </a:endParaRPr>
          </a:p>
        </p:txBody>
      </p:sp>
      <p:graphicFrame>
        <p:nvGraphicFramePr>
          <p:cNvPr id="31" name="Table 30"/>
          <p:cNvGraphicFramePr>
            <a:graphicFrameLocks noGrp="1"/>
          </p:cNvGraphicFramePr>
          <p:nvPr>
            <p:extLst>
              <p:ext uri="{D42A27DB-BD31-4B8C-83A1-F6EECF244321}">
                <p14:modId xmlns:p14="http://schemas.microsoft.com/office/powerpoint/2010/main" val="3981120289"/>
              </p:ext>
            </p:extLst>
          </p:nvPr>
        </p:nvGraphicFramePr>
        <p:xfrm>
          <a:off x="310674" y="1266154"/>
          <a:ext cx="4177105" cy="5459499"/>
        </p:xfrm>
        <a:graphic>
          <a:graphicData uri="http://schemas.openxmlformats.org/drawingml/2006/table">
            <a:tbl>
              <a:tblPr firstRow="1" bandRow="1">
                <a:tableStyleId>{C083E6E3-FA7D-4D7B-A595-EF9225AFEA82}</a:tableStyleId>
              </a:tblPr>
              <a:tblGrid>
                <a:gridCol w="4177105">
                  <a:extLst>
                    <a:ext uri="{9D8B030D-6E8A-4147-A177-3AD203B41FA5}">
                      <a16:colId xmlns:a16="http://schemas.microsoft.com/office/drawing/2014/main" val="1550476428"/>
                    </a:ext>
                  </a:extLst>
                </a:gridCol>
              </a:tblGrid>
              <a:tr h="370840">
                <a:tc>
                  <a:txBody>
                    <a:bodyPr/>
                    <a:lstStyle/>
                    <a:p>
                      <a:r>
                        <a:rPr lang="ka-GE" dirty="0"/>
                        <a:t>ღონისძიებები</a:t>
                      </a:r>
                      <a:endParaRPr lang="en-US" dirty="0"/>
                    </a:p>
                  </a:txBody>
                  <a:tcPr/>
                </a:tc>
                <a:extLst>
                  <a:ext uri="{0D108BD9-81ED-4DB2-BD59-A6C34878D82A}">
                    <a16:rowId xmlns:a16="http://schemas.microsoft.com/office/drawing/2014/main" val="3190629360"/>
                  </a:ext>
                </a:extLst>
              </a:tr>
              <a:tr h="9858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dirty="0"/>
                        <a:t>2.1. </a:t>
                      </a:r>
                      <a:r>
                        <a:rPr lang="en-US" dirty="0"/>
                        <a:t>COVID-19-ზე </a:t>
                      </a:r>
                      <a:r>
                        <a:rPr lang="en-US" dirty="0" err="1"/>
                        <a:t>რე</a:t>
                      </a:r>
                      <a:r>
                        <a:rPr lang="ka-GE" dirty="0"/>
                        <a:t>ა</a:t>
                      </a:r>
                      <a:r>
                        <a:rPr lang="en-US" dirty="0" err="1"/>
                        <a:t>გირებისთვის</a:t>
                      </a:r>
                      <a:r>
                        <a:rPr lang="en-US" dirty="0"/>
                        <a:t> </a:t>
                      </a:r>
                      <a:r>
                        <a:rPr lang="en-US" dirty="0" err="1"/>
                        <a:t>განგაშის</a:t>
                      </a:r>
                      <a:r>
                        <a:rPr lang="en-US" dirty="0"/>
                        <a:t> </a:t>
                      </a:r>
                      <a:r>
                        <a:rPr lang="ka-GE" dirty="0"/>
                        <a:t>ოთხ</a:t>
                      </a:r>
                      <a:r>
                        <a:rPr lang="en-US" dirty="0"/>
                        <a:t> </a:t>
                      </a:r>
                      <a:r>
                        <a:rPr lang="en-US" dirty="0" err="1"/>
                        <a:t>დონიანი</a:t>
                      </a:r>
                      <a:r>
                        <a:rPr lang="en-US" dirty="0"/>
                        <a:t> </a:t>
                      </a:r>
                      <a:r>
                        <a:rPr lang="en-US" dirty="0" err="1"/>
                        <a:t>სისტემის</a:t>
                      </a:r>
                      <a:r>
                        <a:rPr lang="en-US" dirty="0"/>
                        <a:t> </a:t>
                      </a:r>
                      <a:r>
                        <a:rPr lang="en-US" dirty="0" err="1"/>
                        <a:t>დანერგვა</a:t>
                      </a:r>
                      <a:endParaRPr lang="en-US" dirty="0">
                        <a:solidFill>
                          <a:schemeClr val="tx2">
                            <a:lumMod val="50000"/>
                          </a:schemeClr>
                        </a:solidFill>
                      </a:endParaRPr>
                    </a:p>
                  </a:txBody>
                  <a:tcPr/>
                </a:tc>
                <a:extLst>
                  <a:ext uri="{0D108BD9-81ED-4DB2-BD59-A6C34878D82A}">
                    <a16:rowId xmlns:a16="http://schemas.microsoft.com/office/drawing/2014/main" val="1129932280"/>
                  </a:ext>
                </a:extLst>
              </a:tr>
              <a:tr h="10226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dirty="0"/>
                        <a:t>2.2. </a:t>
                      </a:r>
                      <a:r>
                        <a:rPr lang="en-US" dirty="0" err="1"/>
                        <a:t>შემთხვევების</a:t>
                      </a:r>
                      <a:r>
                        <a:rPr lang="en-US" dirty="0"/>
                        <a:t> </a:t>
                      </a:r>
                      <a:r>
                        <a:rPr lang="en-US" dirty="0" err="1"/>
                        <a:t>გამოვლენისა</a:t>
                      </a:r>
                      <a:r>
                        <a:rPr lang="en-US" dirty="0"/>
                        <a:t> </a:t>
                      </a:r>
                      <a:r>
                        <a:rPr lang="en-US" dirty="0" err="1"/>
                        <a:t>და</a:t>
                      </a:r>
                      <a:r>
                        <a:rPr lang="en-US" dirty="0"/>
                        <a:t> </a:t>
                      </a:r>
                      <a:r>
                        <a:rPr lang="en-US" dirty="0" err="1"/>
                        <a:t>კონტაქტების</a:t>
                      </a:r>
                      <a:r>
                        <a:rPr lang="en-US" dirty="0"/>
                        <a:t> </a:t>
                      </a:r>
                      <a:r>
                        <a:rPr lang="en-US" dirty="0" err="1"/>
                        <a:t>მიდევნებისთვის</a:t>
                      </a:r>
                      <a:r>
                        <a:rPr lang="ka-GE" dirty="0"/>
                        <a:t> </a:t>
                      </a:r>
                      <a:r>
                        <a:rPr lang="en-US" dirty="0" err="1"/>
                        <a:t>ადამიანური</a:t>
                      </a:r>
                      <a:r>
                        <a:rPr lang="en-US" dirty="0"/>
                        <a:t> </a:t>
                      </a:r>
                      <a:r>
                        <a:rPr lang="en-US" dirty="0" err="1"/>
                        <a:t>რესურსების</a:t>
                      </a:r>
                      <a:r>
                        <a:rPr lang="en-US" dirty="0"/>
                        <a:t> </a:t>
                      </a:r>
                      <a:r>
                        <a:rPr lang="en-US" dirty="0" err="1"/>
                        <a:t>გაძლიერება</a:t>
                      </a:r>
                      <a:r>
                        <a:rPr lang="en-US" dirty="0"/>
                        <a:t> </a:t>
                      </a:r>
                      <a:endParaRPr lang="en-US" dirty="0">
                        <a:solidFill>
                          <a:schemeClr val="tx2">
                            <a:lumMod val="50000"/>
                          </a:schemeClr>
                        </a:solidFill>
                      </a:endParaRPr>
                    </a:p>
                  </a:txBody>
                  <a:tcPr/>
                </a:tc>
                <a:extLst>
                  <a:ext uri="{0D108BD9-81ED-4DB2-BD59-A6C34878D82A}">
                    <a16:rowId xmlns:a16="http://schemas.microsoft.com/office/drawing/2014/main" val="1429378091"/>
                  </a:ext>
                </a:extLst>
              </a:tr>
              <a:tr h="8301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dirty="0"/>
                        <a:t>2.3. </a:t>
                      </a:r>
                      <a:r>
                        <a:rPr lang="en-US" dirty="0" err="1"/>
                        <a:t>ეპიდზედამხედველობის</a:t>
                      </a:r>
                      <a:r>
                        <a:rPr lang="en-US" dirty="0"/>
                        <a:t> </a:t>
                      </a:r>
                      <a:r>
                        <a:rPr lang="en-US" dirty="0" err="1"/>
                        <a:t>გაფართოება</a:t>
                      </a:r>
                      <a:r>
                        <a:rPr lang="en-US" dirty="0"/>
                        <a:t> </a:t>
                      </a:r>
                      <a:r>
                        <a:rPr lang="en-US" dirty="0" err="1"/>
                        <a:t>საყრდენი</a:t>
                      </a:r>
                      <a:r>
                        <a:rPr lang="en-US" dirty="0"/>
                        <a:t> </a:t>
                      </a:r>
                      <a:r>
                        <a:rPr lang="en-US" dirty="0" err="1"/>
                        <a:t>ბაზებით</a:t>
                      </a:r>
                      <a:r>
                        <a:rPr lang="en-US" dirty="0"/>
                        <a:t> </a:t>
                      </a:r>
                      <a:endParaRPr lang="ka-GE" b="1" dirty="0">
                        <a:solidFill>
                          <a:schemeClr val="tx2">
                            <a:lumMod val="50000"/>
                          </a:schemeClr>
                        </a:solidFill>
                      </a:endParaRPr>
                    </a:p>
                  </a:txBody>
                  <a:tcPr/>
                </a:tc>
                <a:extLst>
                  <a:ext uri="{0D108BD9-81ED-4DB2-BD59-A6C34878D82A}">
                    <a16:rowId xmlns:a16="http://schemas.microsoft.com/office/drawing/2014/main" val="2827699105"/>
                  </a:ext>
                </a:extLst>
              </a:tr>
              <a:tr h="13355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dirty="0"/>
                        <a:t>2.4. </a:t>
                      </a:r>
                      <a:r>
                        <a:rPr lang="en-US" dirty="0" err="1"/>
                        <a:t>უჩვეულო</a:t>
                      </a:r>
                      <a:r>
                        <a:rPr lang="en-US" dirty="0"/>
                        <a:t> </a:t>
                      </a:r>
                      <a:r>
                        <a:rPr lang="en-US" dirty="0" err="1"/>
                        <a:t>რესპირატორულ</a:t>
                      </a:r>
                      <a:r>
                        <a:rPr lang="en-US" dirty="0"/>
                        <a:t> </a:t>
                      </a:r>
                      <a:r>
                        <a:rPr lang="en-US" dirty="0" err="1"/>
                        <a:t>მოვლენებზე</a:t>
                      </a:r>
                      <a:r>
                        <a:rPr lang="en-US" dirty="0"/>
                        <a:t> </a:t>
                      </a:r>
                      <a:r>
                        <a:rPr lang="en-US" dirty="0" err="1"/>
                        <a:t>დაფუძნებული</a:t>
                      </a:r>
                      <a:r>
                        <a:rPr lang="en-US" dirty="0"/>
                        <a:t> </a:t>
                      </a:r>
                      <a:r>
                        <a:rPr lang="en-US" dirty="0" err="1"/>
                        <a:t>ადრეული</a:t>
                      </a:r>
                      <a:r>
                        <a:rPr lang="en-US" dirty="0"/>
                        <a:t> </a:t>
                      </a:r>
                      <a:r>
                        <a:rPr lang="en-US" dirty="0" err="1"/>
                        <a:t>შეტყობინების</a:t>
                      </a:r>
                      <a:r>
                        <a:rPr lang="en-US" dirty="0"/>
                        <a:t> </a:t>
                      </a:r>
                      <a:r>
                        <a:rPr lang="en-US" dirty="0" err="1"/>
                        <a:t>სისტემის</a:t>
                      </a:r>
                      <a:r>
                        <a:rPr lang="en-US" dirty="0"/>
                        <a:t> </a:t>
                      </a:r>
                      <a:r>
                        <a:rPr lang="en-US" dirty="0" err="1"/>
                        <a:t>გაძლიერება</a:t>
                      </a:r>
                      <a:r>
                        <a:rPr lang="en-US" dirty="0"/>
                        <a:t>  </a:t>
                      </a:r>
                      <a:endParaRPr lang="en-US" dirty="0">
                        <a:solidFill>
                          <a:schemeClr val="tx2">
                            <a:lumMod val="50000"/>
                          </a:schemeClr>
                        </a:solidFill>
                      </a:endParaRPr>
                    </a:p>
                  </a:txBody>
                  <a:tcPr/>
                </a:tc>
                <a:extLst>
                  <a:ext uri="{0D108BD9-81ED-4DB2-BD59-A6C34878D82A}">
                    <a16:rowId xmlns:a16="http://schemas.microsoft.com/office/drawing/2014/main" val="273051444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dirty="0"/>
                        <a:t>2.5. </a:t>
                      </a:r>
                      <a:r>
                        <a:rPr lang="en-US" dirty="0" err="1"/>
                        <a:t>ეპიდზედამხედველობის</a:t>
                      </a:r>
                      <a:r>
                        <a:rPr lang="en-US" dirty="0"/>
                        <a:t> </a:t>
                      </a:r>
                      <a:r>
                        <a:rPr lang="en-US" dirty="0" err="1"/>
                        <a:t>მიზნით</a:t>
                      </a:r>
                      <a:r>
                        <a:rPr lang="en-US" dirty="0"/>
                        <a:t> </a:t>
                      </a:r>
                      <a:r>
                        <a:rPr lang="en-US" dirty="0" err="1"/>
                        <a:t>ელექტრონული</a:t>
                      </a:r>
                      <a:r>
                        <a:rPr lang="en-US" dirty="0"/>
                        <a:t> </a:t>
                      </a:r>
                      <a:r>
                        <a:rPr lang="en-US" dirty="0" err="1"/>
                        <a:t>ბაზების</a:t>
                      </a:r>
                      <a:r>
                        <a:rPr lang="en-US" dirty="0"/>
                        <a:t> </a:t>
                      </a:r>
                      <a:r>
                        <a:rPr lang="en-US" dirty="0" err="1"/>
                        <a:t>ინტეგრაციის</a:t>
                      </a:r>
                      <a:r>
                        <a:rPr lang="en-US" dirty="0"/>
                        <a:t> </a:t>
                      </a:r>
                      <a:r>
                        <a:rPr lang="en-US" dirty="0" err="1"/>
                        <a:t>უზრუნველყოფა</a:t>
                      </a:r>
                      <a:endParaRPr lang="en-US" dirty="0">
                        <a:solidFill>
                          <a:schemeClr val="tx2">
                            <a:lumMod val="50000"/>
                          </a:schemeClr>
                        </a:solidFill>
                      </a:endParaRPr>
                    </a:p>
                  </a:txBody>
                  <a:tcPr/>
                </a:tc>
                <a:extLst>
                  <a:ext uri="{0D108BD9-81ED-4DB2-BD59-A6C34878D82A}">
                    <a16:rowId xmlns:a16="http://schemas.microsoft.com/office/drawing/2014/main" val="1298284704"/>
                  </a:ext>
                </a:extLst>
              </a:tr>
            </a:tbl>
          </a:graphicData>
        </a:graphic>
      </p:graphicFrame>
      <p:sp>
        <p:nvSpPr>
          <p:cNvPr id="34" name="Rectangle 33"/>
          <p:cNvSpPr/>
          <p:nvPr/>
        </p:nvSpPr>
        <p:spPr>
          <a:xfrm>
            <a:off x="6549386" y="2059326"/>
            <a:ext cx="4892646" cy="795136"/>
          </a:xfrm>
          <a:prstGeom prst="rect">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i="0" u="none" strike="noStrike" kern="0" cap="none" spc="0" normalizeH="0" baseline="0" noProof="0">
              <a:ln>
                <a:noFill/>
              </a:ln>
              <a:solidFill>
                <a:schemeClr val="accent4">
                  <a:lumMod val="50000"/>
                </a:schemeClr>
              </a:solidFill>
              <a:effectLst/>
              <a:uLnTx/>
              <a:uFillTx/>
              <a:latin typeface="Calibri" panose="020F0502020204030204"/>
            </a:endParaRPr>
          </a:p>
        </p:txBody>
      </p:sp>
      <p:sp>
        <p:nvSpPr>
          <p:cNvPr id="35" name="Rectangle 34"/>
          <p:cNvSpPr/>
          <p:nvPr/>
        </p:nvSpPr>
        <p:spPr>
          <a:xfrm>
            <a:off x="6568962" y="3040968"/>
            <a:ext cx="4873070" cy="688818"/>
          </a:xfrm>
          <a:prstGeom prst="rect">
            <a:avLst/>
          </a:prstGeom>
          <a:solidFill>
            <a:schemeClr val="tx2">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i="0" u="none" strike="noStrike" kern="0" cap="none" spc="0" normalizeH="0" baseline="0" noProof="0">
              <a:ln>
                <a:noFill/>
              </a:ln>
              <a:solidFill>
                <a:schemeClr val="accent4">
                  <a:lumMod val="50000"/>
                </a:schemeClr>
              </a:solidFill>
              <a:effectLst/>
              <a:uLnTx/>
              <a:uFillTx/>
              <a:latin typeface="Calibri" panose="020F0502020204030204"/>
            </a:endParaRPr>
          </a:p>
        </p:txBody>
      </p:sp>
      <p:sp>
        <p:nvSpPr>
          <p:cNvPr id="36" name="Rectangle 35"/>
          <p:cNvSpPr/>
          <p:nvPr/>
        </p:nvSpPr>
        <p:spPr>
          <a:xfrm>
            <a:off x="6578998" y="3913187"/>
            <a:ext cx="4856369" cy="649960"/>
          </a:xfrm>
          <a:prstGeom prst="rect">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i="0" u="none" strike="noStrike" kern="0" cap="none" spc="0" normalizeH="0" baseline="0" noProof="0">
              <a:ln>
                <a:noFill/>
              </a:ln>
              <a:solidFill>
                <a:schemeClr val="accent4">
                  <a:lumMod val="50000"/>
                </a:schemeClr>
              </a:solidFill>
              <a:effectLst/>
              <a:uLnTx/>
              <a:uFillTx/>
              <a:latin typeface="Calibri" panose="020F0502020204030204"/>
            </a:endParaRPr>
          </a:p>
        </p:txBody>
      </p:sp>
      <p:sp>
        <p:nvSpPr>
          <p:cNvPr id="38" name="Parallelogram 37"/>
          <p:cNvSpPr/>
          <p:nvPr/>
        </p:nvSpPr>
        <p:spPr>
          <a:xfrm>
            <a:off x="9466548" y="2854981"/>
            <a:ext cx="1958783" cy="189232"/>
          </a:xfrm>
          <a:prstGeom prst="parallelogram">
            <a:avLst>
              <a:gd name="adj" fmla="val 222143"/>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i="0" u="none" strike="noStrike" kern="0" cap="none" spc="0" normalizeH="0" baseline="0" noProof="0">
              <a:ln>
                <a:noFill/>
              </a:ln>
              <a:solidFill>
                <a:schemeClr val="accent4">
                  <a:lumMod val="50000"/>
                </a:schemeClr>
              </a:solidFill>
              <a:effectLst/>
              <a:uLnTx/>
              <a:uFillTx/>
              <a:latin typeface="Calibri" panose="020F0502020204030204"/>
            </a:endParaRPr>
          </a:p>
        </p:txBody>
      </p:sp>
      <p:sp>
        <p:nvSpPr>
          <p:cNvPr id="40" name="TextBox 39"/>
          <p:cNvSpPr txBox="1"/>
          <p:nvPr/>
        </p:nvSpPr>
        <p:spPr>
          <a:xfrm>
            <a:off x="6549387" y="1972512"/>
            <a:ext cx="4892646" cy="923330"/>
          </a:xfrm>
          <a:prstGeom prst="rect">
            <a:avLst/>
          </a:prstGeom>
          <a:solidFill>
            <a:schemeClr val="tx2">
              <a:lumMod val="40000"/>
              <a:lumOff val="60000"/>
            </a:schemeClr>
          </a:solidFill>
        </p:spPr>
        <p:txBody>
          <a:bodyPr wrap="square" rtlCol="0">
            <a:spAutoFit/>
          </a:bodyPr>
          <a:lstStyle/>
          <a:p>
            <a:r>
              <a:rPr lang="en-US" b="1" dirty="0">
                <a:solidFill>
                  <a:schemeClr val="accent1">
                    <a:lumMod val="75000"/>
                  </a:schemeClr>
                </a:solidFill>
              </a:rPr>
              <a:t>100 </a:t>
            </a:r>
            <a:r>
              <a:rPr lang="en-US" b="1" dirty="0" err="1">
                <a:solidFill>
                  <a:schemeClr val="accent1">
                    <a:lumMod val="75000"/>
                  </a:schemeClr>
                </a:solidFill>
              </a:rPr>
              <a:t>სათადარიგო</a:t>
            </a:r>
            <a:r>
              <a:rPr lang="en-US" b="1" dirty="0">
                <a:solidFill>
                  <a:schemeClr val="accent1">
                    <a:lumMod val="75000"/>
                  </a:schemeClr>
                </a:solidFill>
              </a:rPr>
              <a:t> </a:t>
            </a:r>
            <a:r>
              <a:rPr lang="en-US" b="1" dirty="0" err="1">
                <a:solidFill>
                  <a:schemeClr val="accent1">
                    <a:lumMod val="75000"/>
                  </a:schemeClr>
                </a:solidFill>
              </a:rPr>
              <a:t>კადრი</a:t>
            </a:r>
            <a:r>
              <a:rPr lang="en-US" b="1" dirty="0">
                <a:solidFill>
                  <a:schemeClr val="accent1">
                    <a:lumMod val="75000"/>
                  </a:schemeClr>
                </a:solidFill>
              </a:rPr>
              <a:t> </a:t>
            </a:r>
            <a:r>
              <a:rPr lang="en-US" dirty="0" err="1">
                <a:solidFill>
                  <a:schemeClr val="accent5">
                    <a:lumMod val="50000"/>
                  </a:schemeClr>
                </a:solidFill>
              </a:rPr>
              <a:t>მომზადებულია</a:t>
            </a:r>
            <a:r>
              <a:rPr lang="en-US" dirty="0">
                <a:solidFill>
                  <a:schemeClr val="accent5">
                    <a:lumMod val="50000"/>
                  </a:schemeClr>
                </a:solidFill>
              </a:rPr>
              <a:t> </a:t>
            </a:r>
            <a:r>
              <a:rPr lang="en-US" dirty="0" err="1">
                <a:solidFill>
                  <a:schemeClr val="accent5">
                    <a:lumMod val="50000"/>
                  </a:schemeClr>
                </a:solidFill>
              </a:rPr>
              <a:t>კონტაქტების</a:t>
            </a:r>
            <a:r>
              <a:rPr lang="en-US" dirty="0">
                <a:solidFill>
                  <a:schemeClr val="accent5">
                    <a:lumMod val="50000"/>
                  </a:schemeClr>
                </a:solidFill>
              </a:rPr>
              <a:t> </a:t>
            </a:r>
            <a:r>
              <a:rPr lang="en-US" dirty="0" err="1">
                <a:solidFill>
                  <a:schemeClr val="accent5">
                    <a:lumMod val="50000"/>
                  </a:schemeClr>
                </a:solidFill>
              </a:rPr>
              <a:t>მიდევნება</a:t>
            </a:r>
            <a:r>
              <a:rPr lang="ka-GE" dirty="0">
                <a:solidFill>
                  <a:schemeClr val="accent5">
                    <a:lumMod val="50000"/>
                  </a:schemeClr>
                </a:solidFill>
              </a:rPr>
              <a:t>სა </a:t>
            </a:r>
            <a:r>
              <a:rPr lang="en-US" dirty="0" err="1">
                <a:solidFill>
                  <a:schemeClr val="accent5">
                    <a:lumMod val="50000"/>
                  </a:schemeClr>
                </a:solidFill>
              </a:rPr>
              <a:t>და</a:t>
            </a:r>
            <a:r>
              <a:rPr lang="en-US" dirty="0">
                <a:solidFill>
                  <a:schemeClr val="accent5">
                    <a:lumMod val="50000"/>
                  </a:schemeClr>
                </a:solidFill>
              </a:rPr>
              <a:t> </a:t>
            </a:r>
            <a:r>
              <a:rPr lang="en-US" dirty="0" err="1">
                <a:solidFill>
                  <a:schemeClr val="accent5">
                    <a:lumMod val="50000"/>
                  </a:schemeClr>
                </a:solidFill>
              </a:rPr>
              <a:t>ეპიდზედამხედველობაში</a:t>
            </a:r>
            <a:endParaRPr lang="ka-GE" dirty="0">
              <a:solidFill>
                <a:schemeClr val="accent5">
                  <a:lumMod val="50000"/>
                </a:schemeClr>
              </a:solidFill>
            </a:endParaRPr>
          </a:p>
        </p:txBody>
      </p:sp>
      <p:sp>
        <p:nvSpPr>
          <p:cNvPr id="41" name="TextBox 40"/>
          <p:cNvSpPr txBox="1"/>
          <p:nvPr/>
        </p:nvSpPr>
        <p:spPr>
          <a:xfrm>
            <a:off x="6549386" y="4692959"/>
            <a:ext cx="4856369" cy="923330"/>
          </a:xfrm>
          <a:prstGeom prst="rect">
            <a:avLst/>
          </a:prstGeom>
          <a:solidFill>
            <a:schemeClr val="tx2">
              <a:lumMod val="40000"/>
              <a:lumOff val="60000"/>
            </a:schemeClr>
          </a:solidFill>
        </p:spPr>
        <p:txBody>
          <a:bodyPr wrap="square" rtlCol="0">
            <a:spAutoFit/>
          </a:bodyPr>
          <a:lstStyle/>
          <a:p>
            <a:pPr lvl="0"/>
            <a:r>
              <a:rPr lang="ka-GE" dirty="0">
                <a:solidFill>
                  <a:schemeClr val="accent4">
                    <a:lumMod val="50000"/>
                  </a:schemeClr>
                </a:solidFill>
                <a:cs typeface="Calibri" panose="020F0502020204030204" pitchFamily="34" charset="0"/>
              </a:rPr>
              <a:t>დადასტურების შესახებ, პირველადი შეტყობინება ს</a:t>
            </a:r>
            <a:r>
              <a:rPr lang="en-US" dirty="0">
                <a:solidFill>
                  <a:schemeClr val="accent4">
                    <a:lumMod val="50000"/>
                  </a:schemeClr>
                </a:solidFill>
                <a:latin typeface="Sylfaen" panose="010A0502050306030303" pitchFamily="18" charset="0"/>
                <a:cs typeface="Calibri" panose="020F0502020204030204" pitchFamily="34" charset="0"/>
              </a:rPr>
              <a:t>/</a:t>
            </a:r>
            <a:r>
              <a:rPr lang="ka-GE" dirty="0">
                <a:solidFill>
                  <a:schemeClr val="accent4">
                    <a:lumMod val="50000"/>
                  </a:schemeClr>
                </a:solidFill>
                <a:cs typeface="Calibri" panose="020F0502020204030204" pitchFamily="34" charset="0"/>
              </a:rPr>
              <a:t>ჯ სისტემაში შემოსულია დადასტურებიდან 24 საათში - </a:t>
            </a:r>
            <a:r>
              <a:rPr lang="ka-GE" b="1" dirty="0">
                <a:solidFill>
                  <a:schemeClr val="accent1">
                    <a:lumMod val="75000"/>
                  </a:schemeClr>
                </a:solidFill>
                <a:cs typeface="Calibri" panose="020F0502020204030204" pitchFamily="34" charset="0"/>
              </a:rPr>
              <a:t>&gt;80%</a:t>
            </a:r>
          </a:p>
        </p:txBody>
      </p:sp>
      <p:sp>
        <p:nvSpPr>
          <p:cNvPr id="42" name="TextBox 41"/>
          <p:cNvSpPr txBox="1"/>
          <p:nvPr/>
        </p:nvSpPr>
        <p:spPr>
          <a:xfrm>
            <a:off x="6578998" y="3920051"/>
            <a:ext cx="4846333" cy="673069"/>
          </a:xfrm>
          <a:prstGeom prst="rect">
            <a:avLst/>
          </a:prstGeom>
          <a:solidFill>
            <a:schemeClr val="tx2">
              <a:lumMod val="40000"/>
              <a:lumOff val="60000"/>
            </a:schemeClr>
          </a:solidFill>
        </p:spPr>
        <p:txBody>
          <a:bodyPr wrap="square" rtlCol="0">
            <a:spAutoFit/>
          </a:bodyPr>
          <a:lstStyle/>
          <a:p>
            <a:pPr>
              <a:lnSpc>
                <a:spcPct val="107000"/>
              </a:lnSpc>
            </a:pPr>
            <a:r>
              <a:rPr lang="en-US" dirty="0" err="1">
                <a:solidFill>
                  <a:schemeClr val="accent4">
                    <a:lumMod val="50000"/>
                  </a:schemeClr>
                </a:solidFill>
              </a:rPr>
              <a:t>ერთიანი</a:t>
            </a:r>
            <a:r>
              <a:rPr lang="en-US" dirty="0">
                <a:solidFill>
                  <a:schemeClr val="accent4">
                    <a:lumMod val="50000"/>
                  </a:schemeClr>
                </a:solidFill>
              </a:rPr>
              <a:t> </a:t>
            </a:r>
            <a:r>
              <a:rPr lang="en-US" dirty="0" err="1">
                <a:solidFill>
                  <a:schemeClr val="accent4">
                    <a:lumMod val="50000"/>
                  </a:schemeClr>
                </a:solidFill>
              </a:rPr>
              <a:t>ინტეგრირებული</a:t>
            </a:r>
            <a:r>
              <a:rPr lang="en-US" dirty="0">
                <a:solidFill>
                  <a:schemeClr val="accent4">
                    <a:lumMod val="50000"/>
                  </a:schemeClr>
                </a:solidFill>
              </a:rPr>
              <a:t> </a:t>
            </a:r>
            <a:r>
              <a:rPr lang="en-US" dirty="0" err="1">
                <a:solidFill>
                  <a:schemeClr val="accent4">
                    <a:lumMod val="50000"/>
                  </a:schemeClr>
                </a:solidFill>
              </a:rPr>
              <a:t>ელექტრონული</a:t>
            </a:r>
            <a:r>
              <a:rPr lang="en-US" dirty="0">
                <a:solidFill>
                  <a:schemeClr val="accent4">
                    <a:lumMod val="50000"/>
                  </a:schemeClr>
                </a:solidFill>
              </a:rPr>
              <a:t> </a:t>
            </a:r>
            <a:r>
              <a:rPr lang="en-US" dirty="0" err="1">
                <a:solidFill>
                  <a:schemeClr val="accent4">
                    <a:lumMod val="50000"/>
                  </a:schemeClr>
                </a:solidFill>
              </a:rPr>
              <a:t>ბაზა</a:t>
            </a:r>
            <a:r>
              <a:rPr lang="en-US" dirty="0">
                <a:solidFill>
                  <a:schemeClr val="accent4">
                    <a:lumMod val="50000"/>
                  </a:schemeClr>
                </a:solidFill>
              </a:rPr>
              <a:t> </a:t>
            </a:r>
            <a:r>
              <a:rPr lang="en-US" dirty="0" err="1">
                <a:solidFill>
                  <a:schemeClr val="accent4">
                    <a:lumMod val="50000"/>
                  </a:schemeClr>
                </a:solidFill>
              </a:rPr>
              <a:t>მოქმედია</a:t>
            </a:r>
            <a:endParaRPr lang="en-US" dirty="0">
              <a:solidFill>
                <a:schemeClr val="accent4">
                  <a:lumMod val="50000"/>
                </a:schemeClr>
              </a:solidFill>
              <a:latin typeface="Calibri" panose="020F0502020204030204" pitchFamily="34" charset="0"/>
              <a:ea typeface="Calibri" panose="020F0502020204030204" pitchFamily="34" charset="0"/>
            </a:endParaRPr>
          </a:p>
        </p:txBody>
      </p:sp>
      <p:sp>
        <p:nvSpPr>
          <p:cNvPr id="45" name="Parallelogram 44"/>
          <p:cNvSpPr/>
          <p:nvPr/>
        </p:nvSpPr>
        <p:spPr>
          <a:xfrm>
            <a:off x="9510153" y="3716920"/>
            <a:ext cx="1958783" cy="189232"/>
          </a:xfrm>
          <a:prstGeom prst="parallelogram">
            <a:avLst>
              <a:gd name="adj" fmla="val 222143"/>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i="0" u="none" strike="noStrike" kern="0" cap="none" spc="0" normalizeH="0" baseline="0" noProof="0">
              <a:ln>
                <a:noFill/>
              </a:ln>
              <a:solidFill>
                <a:schemeClr val="accent4">
                  <a:lumMod val="50000"/>
                </a:schemeClr>
              </a:solidFill>
              <a:effectLst/>
              <a:uLnTx/>
              <a:uFillTx/>
              <a:latin typeface="Calibri" panose="020F0502020204030204"/>
            </a:endParaRPr>
          </a:p>
        </p:txBody>
      </p:sp>
      <p:sp>
        <p:nvSpPr>
          <p:cNvPr id="46" name="Parallelogram 45"/>
          <p:cNvSpPr/>
          <p:nvPr/>
        </p:nvSpPr>
        <p:spPr>
          <a:xfrm>
            <a:off x="9476584" y="4549224"/>
            <a:ext cx="1958783" cy="189232"/>
          </a:xfrm>
          <a:prstGeom prst="parallelogram">
            <a:avLst>
              <a:gd name="adj" fmla="val 222143"/>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i="0" u="none" strike="noStrike" kern="0" cap="none" spc="0" normalizeH="0" baseline="0" noProof="0">
              <a:ln>
                <a:noFill/>
              </a:ln>
              <a:solidFill>
                <a:schemeClr val="accent4">
                  <a:lumMod val="50000"/>
                </a:schemeClr>
              </a:solidFill>
              <a:effectLst/>
              <a:uLnTx/>
              <a:uFillTx/>
              <a:latin typeface="Calibri" panose="020F0502020204030204"/>
            </a:endParaRPr>
          </a:p>
        </p:txBody>
      </p:sp>
      <p:sp>
        <p:nvSpPr>
          <p:cNvPr id="47" name="TextBox 46"/>
          <p:cNvSpPr txBox="1"/>
          <p:nvPr/>
        </p:nvSpPr>
        <p:spPr>
          <a:xfrm>
            <a:off x="6561418" y="3092989"/>
            <a:ext cx="4560868" cy="646331"/>
          </a:xfrm>
          <a:prstGeom prst="rect">
            <a:avLst/>
          </a:prstGeom>
          <a:solidFill>
            <a:schemeClr val="tx2">
              <a:lumMod val="40000"/>
              <a:lumOff val="60000"/>
            </a:schemeClr>
          </a:solidFill>
        </p:spPr>
        <p:txBody>
          <a:bodyPr wrap="square" rtlCol="0">
            <a:spAutoFit/>
          </a:bodyPr>
          <a:lstStyle/>
          <a:p>
            <a:r>
              <a:rPr lang="ka-GE" dirty="0">
                <a:solidFill>
                  <a:schemeClr val="accent4">
                    <a:lumMod val="50000"/>
                  </a:schemeClr>
                </a:solidFill>
              </a:rPr>
              <a:t>ა</a:t>
            </a:r>
            <a:r>
              <a:rPr lang="en-US" dirty="0">
                <a:solidFill>
                  <a:schemeClr val="accent4">
                    <a:lumMod val="50000"/>
                  </a:schemeClr>
                </a:solidFill>
              </a:rPr>
              <a:t>მ</a:t>
            </a:r>
            <a:r>
              <a:rPr lang="ka-GE" dirty="0">
                <a:solidFill>
                  <a:schemeClr val="accent4">
                    <a:lumMod val="50000"/>
                  </a:schemeClr>
                </a:solidFill>
              </a:rPr>
              <a:t>ოქმედდა ეპიდზედამხედველობის </a:t>
            </a:r>
            <a:r>
              <a:rPr lang="ka-GE" b="1" dirty="0">
                <a:solidFill>
                  <a:schemeClr val="accent1">
                    <a:lumMod val="75000"/>
                  </a:schemeClr>
                </a:solidFill>
              </a:rPr>
              <a:t>13 საყრდენი ბაზა</a:t>
            </a:r>
          </a:p>
        </p:txBody>
      </p:sp>
      <p:cxnSp>
        <p:nvCxnSpPr>
          <p:cNvPr id="48" name="Straight Connector 47"/>
          <p:cNvCxnSpPr/>
          <p:nvPr/>
        </p:nvCxnSpPr>
        <p:spPr>
          <a:xfrm flipH="1">
            <a:off x="5618747" y="1266154"/>
            <a:ext cx="3914" cy="5152341"/>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93625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59" y="624110"/>
            <a:ext cx="10987254" cy="807648"/>
          </a:xfrm>
        </p:spPr>
        <p:txBody>
          <a:bodyPr/>
          <a:lstStyle/>
          <a:p>
            <a:pPr algn="ctr"/>
            <a:r>
              <a:rPr lang="ka-GE" b="1" dirty="0"/>
              <a:t>განგაშის დონეები</a:t>
            </a:r>
            <a:endParaRPr lang="en-US" b="1" dirty="0"/>
          </a:p>
        </p:txBody>
      </p:sp>
      <p:grpSp>
        <p:nvGrpSpPr>
          <p:cNvPr id="4" name="Group 3"/>
          <p:cNvGrpSpPr/>
          <p:nvPr/>
        </p:nvGrpSpPr>
        <p:grpSpPr>
          <a:xfrm>
            <a:off x="303182" y="1905000"/>
            <a:ext cx="1772063" cy="4320955"/>
            <a:chOff x="74582" y="1234531"/>
            <a:chExt cx="1772063" cy="4320955"/>
          </a:xfrm>
        </p:grpSpPr>
        <p:sp>
          <p:nvSpPr>
            <p:cNvPr id="5" name="Freeform 27"/>
            <p:cNvSpPr>
              <a:spLocks/>
            </p:cNvSpPr>
            <p:nvPr/>
          </p:nvSpPr>
          <p:spPr bwMode="auto">
            <a:xfrm>
              <a:off x="1525553" y="1411737"/>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Freeform 7"/>
            <p:cNvSpPr>
              <a:spLocks/>
            </p:cNvSpPr>
            <p:nvPr/>
          </p:nvSpPr>
          <p:spPr bwMode="auto">
            <a:xfrm>
              <a:off x="410820" y="1248162"/>
              <a:ext cx="1114733" cy="4307324"/>
            </a:xfrm>
            <a:custGeom>
              <a:avLst/>
              <a:gdLst/>
              <a:ahLst/>
              <a:cxnLst>
                <a:cxn ang="0">
                  <a:pos x="79" y="0"/>
                </a:cxn>
                <a:cxn ang="0">
                  <a:pos x="657" y="0"/>
                </a:cxn>
                <a:cxn ang="0">
                  <a:pos x="675" y="2"/>
                </a:cxn>
                <a:cxn ang="0">
                  <a:pos x="691" y="8"/>
                </a:cxn>
                <a:cxn ang="0">
                  <a:pos x="706" y="17"/>
                </a:cxn>
                <a:cxn ang="0">
                  <a:pos x="718" y="29"/>
                </a:cxn>
                <a:cxn ang="0">
                  <a:pos x="728" y="44"/>
                </a:cxn>
                <a:cxn ang="0">
                  <a:pos x="733" y="60"/>
                </a:cxn>
                <a:cxn ang="0">
                  <a:pos x="736" y="79"/>
                </a:cxn>
                <a:cxn ang="0">
                  <a:pos x="736" y="1776"/>
                </a:cxn>
                <a:cxn ang="0">
                  <a:pos x="733" y="1794"/>
                </a:cxn>
                <a:cxn ang="0">
                  <a:pos x="728" y="1811"/>
                </a:cxn>
                <a:cxn ang="0">
                  <a:pos x="718" y="1825"/>
                </a:cxn>
                <a:cxn ang="0">
                  <a:pos x="706" y="1838"/>
                </a:cxn>
                <a:cxn ang="0">
                  <a:pos x="691" y="1847"/>
                </a:cxn>
                <a:cxn ang="0">
                  <a:pos x="675" y="1853"/>
                </a:cxn>
                <a:cxn ang="0">
                  <a:pos x="657" y="1855"/>
                </a:cxn>
                <a:cxn ang="0">
                  <a:pos x="79" y="1855"/>
                </a:cxn>
                <a:cxn ang="0">
                  <a:pos x="61" y="1853"/>
                </a:cxn>
                <a:cxn ang="0">
                  <a:pos x="44" y="1847"/>
                </a:cxn>
                <a:cxn ang="0">
                  <a:pos x="30" y="1838"/>
                </a:cxn>
                <a:cxn ang="0">
                  <a:pos x="17" y="1825"/>
                </a:cxn>
                <a:cxn ang="0">
                  <a:pos x="8" y="1811"/>
                </a:cxn>
                <a:cxn ang="0">
                  <a:pos x="2" y="1794"/>
                </a:cxn>
                <a:cxn ang="0">
                  <a:pos x="0" y="1776"/>
                </a:cxn>
                <a:cxn ang="0">
                  <a:pos x="0" y="79"/>
                </a:cxn>
                <a:cxn ang="0">
                  <a:pos x="2" y="60"/>
                </a:cxn>
                <a:cxn ang="0">
                  <a:pos x="8" y="44"/>
                </a:cxn>
                <a:cxn ang="0">
                  <a:pos x="17" y="29"/>
                </a:cxn>
                <a:cxn ang="0">
                  <a:pos x="30" y="17"/>
                </a:cxn>
                <a:cxn ang="0">
                  <a:pos x="44" y="8"/>
                </a:cxn>
                <a:cxn ang="0">
                  <a:pos x="61" y="2"/>
                </a:cxn>
                <a:cxn ang="0">
                  <a:pos x="79" y="0"/>
                </a:cxn>
              </a:cxnLst>
              <a:rect l="0" t="0" r="r" b="b"/>
              <a:pathLst>
                <a:path w="736" h="1855">
                  <a:moveTo>
                    <a:pt x="79" y="0"/>
                  </a:moveTo>
                  <a:lnTo>
                    <a:pt x="657" y="0"/>
                  </a:lnTo>
                  <a:lnTo>
                    <a:pt x="675" y="2"/>
                  </a:lnTo>
                  <a:lnTo>
                    <a:pt x="691" y="8"/>
                  </a:lnTo>
                  <a:lnTo>
                    <a:pt x="706" y="17"/>
                  </a:lnTo>
                  <a:lnTo>
                    <a:pt x="718" y="29"/>
                  </a:lnTo>
                  <a:lnTo>
                    <a:pt x="728" y="44"/>
                  </a:lnTo>
                  <a:lnTo>
                    <a:pt x="733" y="60"/>
                  </a:lnTo>
                  <a:lnTo>
                    <a:pt x="736" y="79"/>
                  </a:lnTo>
                  <a:lnTo>
                    <a:pt x="736" y="1776"/>
                  </a:lnTo>
                  <a:lnTo>
                    <a:pt x="733" y="1794"/>
                  </a:lnTo>
                  <a:lnTo>
                    <a:pt x="728" y="1811"/>
                  </a:lnTo>
                  <a:lnTo>
                    <a:pt x="718" y="1825"/>
                  </a:lnTo>
                  <a:lnTo>
                    <a:pt x="706" y="1838"/>
                  </a:lnTo>
                  <a:lnTo>
                    <a:pt x="691" y="1847"/>
                  </a:lnTo>
                  <a:lnTo>
                    <a:pt x="675" y="1853"/>
                  </a:lnTo>
                  <a:lnTo>
                    <a:pt x="657" y="1855"/>
                  </a:lnTo>
                  <a:lnTo>
                    <a:pt x="79" y="1855"/>
                  </a:lnTo>
                  <a:lnTo>
                    <a:pt x="61" y="1853"/>
                  </a:lnTo>
                  <a:lnTo>
                    <a:pt x="44" y="1847"/>
                  </a:lnTo>
                  <a:lnTo>
                    <a:pt x="30" y="1838"/>
                  </a:lnTo>
                  <a:lnTo>
                    <a:pt x="17" y="1825"/>
                  </a:lnTo>
                  <a:lnTo>
                    <a:pt x="8" y="1811"/>
                  </a:lnTo>
                  <a:lnTo>
                    <a:pt x="2" y="1794"/>
                  </a:lnTo>
                  <a:lnTo>
                    <a:pt x="0" y="1776"/>
                  </a:lnTo>
                  <a:lnTo>
                    <a:pt x="0" y="79"/>
                  </a:lnTo>
                  <a:lnTo>
                    <a:pt x="2" y="60"/>
                  </a:lnTo>
                  <a:lnTo>
                    <a:pt x="8" y="44"/>
                  </a:lnTo>
                  <a:lnTo>
                    <a:pt x="17" y="29"/>
                  </a:lnTo>
                  <a:lnTo>
                    <a:pt x="30" y="17"/>
                  </a:lnTo>
                  <a:lnTo>
                    <a:pt x="44" y="8"/>
                  </a:lnTo>
                  <a:lnTo>
                    <a:pt x="61" y="2"/>
                  </a:lnTo>
                  <a:lnTo>
                    <a:pt x="79" y="0"/>
                  </a:lnTo>
                  <a:close/>
                </a:path>
              </a:pathLst>
            </a:custGeom>
            <a:solidFill>
              <a:schemeClr val="accent3">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8"/>
            <p:cNvSpPr>
              <a:spLocks noEditPoints="1"/>
            </p:cNvSpPr>
            <p:nvPr/>
          </p:nvSpPr>
          <p:spPr bwMode="auto">
            <a:xfrm>
              <a:off x="397188" y="1234531"/>
              <a:ext cx="1140482" cy="4320955"/>
            </a:xfrm>
            <a:custGeom>
              <a:avLst/>
              <a:gdLst/>
              <a:ahLst/>
              <a:cxnLst>
                <a:cxn ang="0">
                  <a:pos x="72" y="19"/>
                </a:cxn>
                <a:cxn ang="0">
                  <a:pos x="44" y="33"/>
                </a:cxn>
                <a:cxn ang="0">
                  <a:pos x="25" y="56"/>
                </a:cxn>
                <a:cxn ang="0">
                  <a:pos x="18" y="88"/>
                </a:cxn>
                <a:cxn ang="0">
                  <a:pos x="20" y="1801"/>
                </a:cxn>
                <a:cxn ang="0">
                  <a:pos x="33" y="1829"/>
                </a:cxn>
                <a:cxn ang="0">
                  <a:pos x="57" y="1848"/>
                </a:cxn>
                <a:cxn ang="0">
                  <a:pos x="88" y="1855"/>
                </a:cxn>
                <a:cxn ang="0">
                  <a:pos x="682" y="1853"/>
                </a:cxn>
                <a:cxn ang="0">
                  <a:pos x="709" y="1840"/>
                </a:cxn>
                <a:cxn ang="0">
                  <a:pos x="729" y="1816"/>
                </a:cxn>
                <a:cxn ang="0">
                  <a:pos x="735" y="1785"/>
                </a:cxn>
                <a:cxn ang="0">
                  <a:pos x="734" y="72"/>
                </a:cxn>
                <a:cxn ang="0">
                  <a:pos x="720" y="44"/>
                </a:cxn>
                <a:cxn ang="0">
                  <a:pos x="697" y="25"/>
                </a:cxn>
                <a:cxn ang="0">
                  <a:pos x="666" y="18"/>
                </a:cxn>
                <a:cxn ang="0">
                  <a:pos x="88" y="0"/>
                </a:cxn>
                <a:cxn ang="0">
                  <a:pos x="686" y="3"/>
                </a:cxn>
                <a:cxn ang="0">
                  <a:pos x="720" y="19"/>
                </a:cxn>
                <a:cxn ang="0">
                  <a:pos x="744" y="49"/>
                </a:cxn>
                <a:cxn ang="0">
                  <a:pos x="753" y="88"/>
                </a:cxn>
                <a:cxn ang="0">
                  <a:pos x="751" y="1805"/>
                </a:cxn>
                <a:cxn ang="0">
                  <a:pos x="734" y="1840"/>
                </a:cxn>
                <a:cxn ang="0">
                  <a:pos x="704" y="1863"/>
                </a:cxn>
                <a:cxn ang="0">
                  <a:pos x="666" y="1872"/>
                </a:cxn>
                <a:cxn ang="0">
                  <a:pos x="68" y="1870"/>
                </a:cxn>
                <a:cxn ang="0">
                  <a:pos x="33" y="1853"/>
                </a:cxn>
                <a:cxn ang="0">
                  <a:pos x="10" y="1824"/>
                </a:cxn>
                <a:cxn ang="0">
                  <a:pos x="0" y="1785"/>
                </a:cxn>
                <a:cxn ang="0">
                  <a:pos x="3" y="67"/>
                </a:cxn>
                <a:cxn ang="0">
                  <a:pos x="20" y="33"/>
                </a:cxn>
                <a:cxn ang="0">
                  <a:pos x="50" y="9"/>
                </a:cxn>
                <a:cxn ang="0">
                  <a:pos x="88" y="0"/>
                </a:cxn>
              </a:cxnLst>
              <a:rect l="0" t="0" r="r" b="b"/>
              <a:pathLst>
                <a:path w="753" h="1872">
                  <a:moveTo>
                    <a:pt x="88" y="18"/>
                  </a:moveTo>
                  <a:lnTo>
                    <a:pt x="72" y="19"/>
                  </a:lnTo>
                  <a:lnTo>
                    <a:pt x="57" y="25"/>
                  </a:lnTo>
                  <a:lnTo>
                    <a:pt x="44" y="33"/>
                  </a:lnTo>
                  <a:lnTo>
                    <a:pt x="33" y="44"/>
                  </a:lnTo>
                  <a:lnTo>
                    <a:pt x="25" y="56"/>
                  </a:lnTo>
                  <a:lnTo>
                    <a:pt x="20" y="72"/>
                  </a:lnTo>
                  <a:lnTo>
                    <a:pt x="18" y="88"/>
                  </a:lnTo>
                  <a:lnTo>
                    <a:pt x="18" y="1785"/>
                  </a:lnTo>
                  <a:lnTo>
                    <a:pt x="20" y="1801"/>
                  </a:lnTo>
                  <a:lnTo>
                    <a:pt x="25" y="1816"/>
                  </a:lnTo>
                  <a:lnTo>
                    <a:pt x="33" y="1829"/>
                  </a:lnTo>
                  <a:lnTo>
                    <a:pt x="44" y="1840"/>
                  </a:lnTo>
                  <a:lnTo>
                    <a:pt x="57" y="1848"/>
                  </a:lnTo>
                  <a:lnTo>
                    <a:pt x="72" y="1853"/>
                  </a:lnTo>
                  <a:lnTo>
                    <a:pt x="88" y="1855"/>
                  </a:lnTo>
                  <a:lnTo>
                    <a:pt x="666" y="1855"/>
                  </a:lnTo>
                  <a:lnTo>
                    <a:pt x="682" y="1853"/>
                  </a:lnTo>
                  <a:lnTo>
                    <a:pt x="697" y="1848"/>
                  </a:lnTo>
                  <a:lnTo>
                    <a:pt x="709" y="1840"/>
                  </a:lnTo>
                  <a:lnTo>
                    <a:pt x="720" y="1829"/>
                  </a:lnTo>
                  <a:lnTo>
                    <a:pt x="729" y="1816"/>
                  </a:lnTo>
                  <a:lnTo>
                    <a:pt x="734" y="1801"/>
                  </a:lnTo>
                  <a:lnTo>
                    <a:pt x="735" y="1785"/>
                  </a:lnTo>
                  <a:lnTo>
                    <a:pt x="735" y="88"/>
                  </a:lnTo>
                  <a:lnTo>
                    <a:pt x="734" y="72"/>
                  </a:lnTo>
                  <a:lnTo>
                    <a:pt x="729" y="56"/>
                  </a:lnTo>
                  <a:lnTo>
                    <a:pt x="720" y="44"/>
                  </a:lnTo>
                  <a:lnTo>
                    <a:pt x="709" y="33"/>
                  </a:lnTo>
                  <a:lnTo>
                    <a:pt x="697" y="25"/>
                  </a:lnTo>
                  <a:lnTo>
                    <a:pt x="682" y="19"/>
                  </a:lnTo>
                  <a:lnTo>
                    <a:pt x="666" y="18"/>
                  </a:lnTo>
                  <a:lnTo>
                    <a:pt x="88" y="18"/>
                  </a:lnTo>
                  <a:close/>
                  <a:moveTo>
                    <a:pt x="88" y="0"/>
                  </a:moveTo>
                  <a:lnTo>
                    <a:pt x="666" y="0"/>
                  </a:lnTo>
                  <a:lnTo>
                    <a:pt x="686" y="3"/>
                  </a:lnTo>
                  <a:lnTo>
                    <a:pt x="704" y="9"/>
                  </a:lnTo>
                  <a:lnTo>
                    <a:pt x="720" y="19"/>
                  </a:lnTo>
                  <a:lnTo>
                    <a:pt x="734" y="33"/>
                  </a:lnTo>
                  <a:lnTo>
                    <a:pt x="744" y="49"/>
                  </a:lnTo>
                  <a:lnTo>
                    <a:pt x="751" y="67"/>
                  </a:lnTo>
                  <a:lnTo>
                    <a:pt x="753" y="88"/>
                  </a:lnTo>
                  <a:lnTo>
                    <a:pt x="753" y="1785"/>
                  </a:lnTo>
                  <a:lnTo>
                    <a:pt x="751" y="1805"/>
                  </a:lnTo>
                  <a:lnTo>
                    <a:pt x="744" y="1824"/>
                  </a:lnTo>
                  <a:lnTo>
                    <a:pt x="734" y="1840"/>
                  </a:lnTo>
                  <a:lnTo>
                    <a:pt x="720" y="1853"/>
                  </a:lnTo>
                  <a:lnTo>
                    <a:pt x="704" y="1863"/>
                  </a:lnTo>
                  <a:lnTo>
                    <a:pt x="686" y="1870"/>
                  </a:lnTo>
                  <a:lnTo>
                    <a:pt x="666" y="1872"/>
                  </a:lnTo>
                  <a:lnTo>
                    <a:pt x="88" y="1872"/>
                  </a:lnTo>
                  <a:lnTo>
                    <a:pt x="68" y="1870"/>
                  </a:lnTo>
                  <a:lnTo>
                    <a:pt x="50" y="1863"/>
                  </a:lnTo>
                  <a:lnTo>
                    <a:pt x="33" y="1853"/>
                  </a:lnTo>
                  <a:lnTo>
                    <a:pt x="20" y="1840"/>
                  </a:lnTo>
                  <a:lnTo>
                    <a:pt x="10" y="1824"/>
                  </a:lnTo>
                  <a:lnTo>
                    <a:pt x="3" y="1805"/>
                  </a:lnTo>
                  <a:lnTo>
                    <a:pt x="0" y="1785"/>
                  </a:lnTo>
                  <a:lnTo>
                    <a:pt x="0" y="88"/>
                  </a:lnTo>
                  <a:lnTo>
                    <a:pt x="3" y="67"/>
                  </a:lnTo>
                  <a:lnTo>
                    <a:pt x="10" y="49"/>
                  </a:lnTo>
                  <a:lnTo>
                    <a:pt x="20" y="33"/>
                  </a:lnTo>
                  <a:lnTo>
                    <a:pt x="33" y="19"/>
                  </a:lnTo>
                  <a:lnTo>
                    <a:pt x="50" y="9"/>
                  </a:lnTo>
                  <a:lnTo>
                    <a:pt x="68" y="3"/>
                  </a:lnTo>
                  <a:lnTo>
                    <a:pt x="88"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24"/>
            <p:cNvSpPr>
              <a:spLocks/>
            </p:cNvSpPr>
            <p:nvPr/>
          </p:nvSpPr>
          <p:spPr bwMode="auto">
            <a:xfrm>
              <a:off x="74582" y="1411737"/>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89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5"/>
            <p:cNvSpPr>
              <a:spLocks/>
            </p:cNvSpPr>
            <p:nvPr/>
          </p:nvSpPr>
          <p:spPr bwMode="auto">
            <a:xfrm>
              <a:off x="74582" y="2517794"/>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auto">
            <a:xfrm>
              <a:off x="97302" y="3662309"/>
              <a:ext cx="322607" cy="757291"/>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8"/>
            <p:cNvSpPr>
              <a:spLocks/>
            </p:cNvSpPr>
            <p:nvPr/>
          </p:nvSpPr>
          <p:spPr bwMode="auto">
            <a:xfrm>
              <a:off x="1507708" y="2517794"/>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9"/>
            <p:cNvSpPr>
              <a:spLocks/>
            </p:cNvSpPr>
            <p:nvPr/>
          </p:nvSpPr>
          <p:spPr bwMode="auto">
            <a:xfrm>
              <a:off x="1506200" y="3662309"/>
              <a:ext cx="321092" cy="757291"/>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7"/>
            <p:cNvSpPr>
              <a:spLocks/>
            </p:cNvSpPr>
            <p:nvPr/>
          </p:nvSpPr>
          <p:spPr bwMode="auto">
            <a:xfrm>
              <a:off x="620801" y="4702889"/>
              <a:ext cx="708825" cy="707311"/>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9"/>
                </a:cxn>
                <a:cxn ang="0">
                  <a:pos x="377" y="418"/>
                </a:cxn>
                <a:cxn ang="0">
                  <a:pos x="352" y="435"/>
                </a:cxn>
                <a:cxn ang="0">
                  <a:pos x="325" y="449"/>
                </a:cxn>
                <a:cxn ang="0">
                  <a:pos x="296" y="459"/>
                </a:cxn>
                <a:cxn ang="0">
                  <a:pos x="266" y="465"/>
                </a:cxn>
                <a:cxn ang="0">
                  <a:pos x="234" y="467"/>
                </a:cxn>
                <a:cxn ang="0">
                  <a:pos x="202" y="465"/>
                </a:cxn>
                <a:cxn ang="0">
                  <a:pos x="171" y="459"/>
                </a:cxn>
                <a:cxn ang="0">
                  <a:pos x="142" y="449"/>
                </a:cxn>
                <a:cxn ang="0">
                  <a:pos x="116" y="435"/>
                </a:cxn>
                <a:cxn ang="0">
                  <a:pos x="91" y="418"/>
                </a:cxn>
                <a:cxn ang="0">
                  <a:pos x="68" y="399"/>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9"/>
                  </a:lnTo>
                  <a:lnTo>
                    <a:pt x="377" y="418"/>
                  </a:lnTo>
                  <a:lnTo>
                    <a:pt x="352" y="435"/>
                  </a:lnTo>
                  <a:lnTo>
                    <a:pt x="325" y="449"/>
                  </a:lnTo>
                  <a:lnTo>
                    <a:pt x="296" y="459"/>
                  </a:lnTo>
                  <a:lnTo>
                    <a:pt x="266" y="465"/>
                  </a:lnTo>
                  <a:lnTo>
                    <a:pt x="234" y="467"/>
                  </a:lnTo>
                  <a:lnTo>
                    <a:pt x="202" y="465"/>
                  </a:lnTo>
                  <a:lnTo>
                    <a:pt x="171" y="459"/>
                  </a:lnTo>
                  <a:lnTo>
                    <a:pt x="142" y="449"/>
                  </a:lnTo>
                  <a:lnTo>
                    <a:pt x="116" y="435"/>
                  </a:lnTo>
                  <a:lnTo>
                    <a:pt x="91" y="418"/>
                  </a:lnTo>
                  <a:lnTo>
                    <a:pt x="68" y="399"/>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F000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3"/>
            <p:cNvSpPr>
              <a:spLocks/>
            </p:cNvSpPr>
            <p:nvPr/>
          </p:nvSpPr>
          <p:spPr bwMode="auto">
            <a:xfrm>
              <a:off x="619075" y="3581400"/>
              <a:ext cx="708825" cy="707311"/>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F990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9"/>
            <p:cNvSpPr>
              <a:spLocks/>
            </p:cNvSpPr>
            <p:nvPr/>
          </p:nvSpPr>
          <p:spPr bwMode="auto">
            <a:xfrm>
              <a:off x="597392" y="1382496"/>
              <a:ext cx="708825" cy="708825"/>
            </a:xfrm>
            <a:custGeom>
              <a:avLst/>
              <a:gdLst/>
              <a:ahLst/>
              <a:cxnLst>
                <a:cxn ang="0">
                  <a:pos x="234" y="0"/>
                </a:cxn>
                <a:cxn ang="0">
                  <a:pos x="266" y="3"/>
                </a:cxn>
                <a:cxn ang="0">
                  <a:pos x="296" y="9"/>
                </a:cxn>
                <a:cxn ang="0">
                  <a:pos x="325" y="19"/>
                </a:cxn>
                <a:cxn ang="0">
                  <a:pos x="352" y="32"/>
                </a:cxn>
                <a:cxn ang="0">
                  <a:pos x="377" y="49"/>
                </a:cxn>
                <a:cxn ang="0">
                  <a:pos x="400" y="69"/>
                </a:cxn>
                <a:cxn ang="0">
                  <a:pos x="420" y="91"/>
                </a:cxn>
                <a:cxn ang="0">
                  <a:pos x="436" y="116"/>
                </a:cxn>
                <a:cxn ang="0">
                  <a:pos x="450" y="142"/>
                </a:cxn>
                <a:cxn ang="0">
                  <a:pos x="460" y="171"/>
                </a:cxn>
                <a:cxn ang="0">
                  <a:pos x="466" y="202"/>
                </a:cxn>
                <a:cxn ang="0">
                  <a:pos x="468" y="234"/>
                </a:cxn>
                <a:cxn ang="0">
                  <a:pos x="466" y="266"/>
                </a:cxn>
                <a:cxn ang="0">
                  <a:pos x="460" y="296"/>
                </a:cxn>
                <a:cxn ang="0">
                  <a:pos x="450" y="325"/>
                </a:cxn>
                <a:cxn ang="0">
                  <a:pos x="436" y="351"/>
                </a:cxn>
                <a:cxn ang="0">
                  <a:pos x="420" y="376"/>
                </a:cxn>
                <a:cxn ang="0">
                  <a:pos x="400" y="399"/>
                </a:cxn>
                <a:cxn ang="0">
                  <a:pos x="377" y="419"/>
                </a:cxn>
                <a:cxn ang="0">
                  <a:pos x="352" y="436"/>
                </a:cxn>
                <a:cxn ang="0">
                  <a:pos x="325" y="449"/>
                </a:cxn>
                <a:cxn ang="0">
                  <a:pos x="296" y="459"/>
                </a:cxn>
                <a:cxn ang="0">
                  <a:pos x="266" y="465"/>
                </a:cxn>
                <a:cxn ang="0">
                  <a:pos x="234" y="468"/>
                </a:cxn>
                <a:cxn ang="0">
                  <a:pos x="202" y="465"/>
                </a:cxn>
                <a:cxn ang="0">
                  <a:pos x="171" y="459"/>
                </a:cxn>
                <a:cxn ang="0">
                  <a:pos x="142" y="449"/>
                </a:cxn>
                <a:cxn ang="0">
                  <a:pos x="116" y="436"/>
                </a:cxn>
                <a:cxn ang="0">
                  <a:pos x="91" y="419"/>
                </a:cxn>
                <a:cxn ang="0">
                  <a:pos x="68" y="399"/>
                </a:cxn>
                <a:cxn ang="0">
                  <a:pos x="49" y="376"/>
                </a:cxn>
                <a:cxn ang="0">
                  <a:pos x="32" y="351"/>
                </a:cxn>
                <a:cxn ang="0">
                  <a:pos x="18" y="325"/>
                </a:cxn>
                <a:cxn ang="0">
                  <a:pos x="8" y="296"/>
                </a:cxn>
                <a:cxn ang="0">
                  <a:pos x="2" y="266"/>
                </a:cxn>
                <a:cxn ang="0">
                  <a:pos x="0" y="234"/>
                </a:cxn>
                <a:cxn ang="0">
                  <a:pos x="2" y="202"/>
                </a:cxn>
                <a:cxn ang="0">
                  <a:pos x="8" y="171"/>
                </a:cxn>
                <a:cxn ang="0">
                  <a:pos x="18" y="142"/>
                </a:cxn>
                <a:cxn ang="0">
                  <a:pos x="32" y="116"/>
                </a:cxn>
                <a:cxn ang="0">
                  <a:pos x="49" y="91"/>
                </a:cxn>
                <a:cxn ang="0">
                  <a:pos x="68" y="69"/>
                </a:cxn>
                <a:cxn ang="0">
                  <a:pos x="91" y="49"/>
                </a:cxn>
                <a:cxn ang="0">
                  <a:pos x="116" y="32"/>
                </a:cxn>
                <a:cxn ang="0">
                  <a:pos x="142" y="19"/>
                </a:cxn>
                <a:cxn ang="0">
                  <a:pos x="171" y="9"/>
                </a:cxn>
                <a:cxn ang="0">
                  <a:pos x="202" y="3"/>
                </a:cxn>
                <a:cxn ang="0">
                  <a:pos x="234" y="0"/>
                </a:cxn>
              </a:cxnLst>
              <a:rect l="0" t="0" r="r" b="b"/>
              <a:pathLst>
                <a:path w="468" h="468">
                  <a:moveTo>
                    <a:pt x="234" y="0"/>
                  </a:moveTo>
                  <a:lnTo>
                    <a:pt x="266" y="3"/>
                  </a:lnTo>
                  <a:lnTo>
                    <a:pt x="296" y="9"/>
                  </a:lnTo>
                  <a:lnTo>
                    <a:pt x="325" y="19"/>
                  </a:lnTo>
                  <a:lnTo>
                    <a:pt x="352" y="32"/>
                  </a:lnTo>
                  <a:lnTo>
                    <a:pt x="377" y="49"/>
                  </a:lnTo>
                  <a:lnTo>
                    <a:pt x="400" y="69"/>
                  </a:lnTo>
                  <a:lnTo>
                    <a:pt x="420" y="91"/>
                  </a:lnTo>
                  <a:lnTo>
                    <a:pt x="436" y="116"/>
                  </a:lnTo>
                  <a:lnTo>
                    <a:pt x="450" y="142"/>
                  </a:lnTo>
                  <a:lnTo>
                    <a:pt x="460" y="171"/>
                  </a:lnTo>
                  <a:lnTo>
                    <a:pt x="466" y="202"/>
                  </a:lnTo>
                  <a:lnTo>
                    <a:pt x="468" y="234"/>
                  </a:lnTo>
                  <a:lnTo>
                    <a:pt x="466" y="266"/>
                  </a:lnTo>
                  <a:lnTo>
                    <a:pt x="460" y="296"/>
                  </a:lnTo>
                  <a:lnTo>
                    <a:pt x="450" y="325"/>
                  </a:lnTo>
                  <a:lnTo>
                    <a:pt x="436" y="351"/>
                  </a:lnTo>
                  <a:lnTo>
                    <a:pt x="420" y="376"/>
                  </a:lnTo>
                  <a:lnTo>
                    <a:pt x="400" y="399"/>
                  </a:lnTo>
                  <a:lnTo>
                    <a:pt x="377" y="419"/>
                  </a:lnTo>
                  <a:lnTo>
                    <a:pt x="352" y="436"/>
                  </a:lnTo>
                  <a:lnTo>
                    <a:pt x="325" y="449"/>
                  </a:lnTo>
                  <a:lnTo>
                    <a:pt x="296" y="459"/>
                  </a:lnTo>
                  <a:lnTo>
                    <a:pt x="266" y="465"/>
                  </a:lnTo>
                  <a:lnTo>
                    <a:pt x="234" y="468"/>
                  </a:lnTo>
                  <a:lnTo>
                    <a:pt x="202" y="465"/>
                  </a:lnTo>
                  <a:lnTo>
                    <a:pt x="171" y="459"/>
                  </a:lnTo>
                  <a:lnTo>
                    <a:pt x="142" y="449"/>
                  </a:lnTo>
                  <a:lnTo>
                    <a:pt x="116" y="436"/>
                  </a:lnTo>
                  <a:lnTo>
                    <a:pt x="91" y="419"/>
                  </a:lnTo>
                  <a:lnTo>
                    <a:pt x="68" y="399"/>
                  </a:lnTo>
                  <a:lnTo>
                    <a:pt x="49" y="376"/>
                  </a:lnTo>
                  <a:lnTo>
                    <a:pt x="32" y="351"/>
                  </a:lnTo>
                  <a:lnTo>
                    <a:pt x="18" y="325"/>
                  </a:lnTo>
                  <a:lnTo>
                    <a:pt x="8" y="296"/>
                  </a:lnTo>
                  <a:lnTo>
                    <a:pt x="2" y="266"/>
                  </a:lnTo>
                  <a:lnTo>
                    <a:pt x="0" y="234"/>
                  </a:lnTo>
                  <a:lnTo>
                    <a:pt x="2" y="202"/>
                  </a:lnTo>
                  <a:lnTo>
                    <a:pt x="8" y="171"/>
                  </a:lnTo>
                  <a:lnTo>
                    <a:pt x="18" y="142"/>
                  </a:lnTo>
                  <a:lnTo>
                    <a:pt x="32" y="116"/>
                  </a:lnTo>
                  <a:lnTo>
                    <a:pt x="49" y="91"/>
                  </a:lnTo>
                  <a:lnTo>
                    <a:pt x="68" y="69"/>
                  </a:lnTo>
                  <a:lnTo>
                    <a:pt x="91" y="49"/>
                  </a:lnTo>
                  <a:lnTo>
                    <a:pt x="116" y="32"/>
                  </a:lnTo>
                  <a:lnTo>
                    <a:pt x="142" y="19"/>
                  </a:lnTo>
                  <a:lnTo>
                    <a:pt x="171" y="9"/>
                  </a:lnTo>
                  <a:lnTo>
                    <a:pt x="202" y="3"/>
                  </a:lnTo>
                  <a:lnTo>
                    <a:pt x="234" y="0"/>
                  </a:lnTo>
                  <a:close/>
                </a:path>
              </a:pathLst>
            </a:custGeom>
            <a:solidFill>
              <a:srgbClr val="92D05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26"/>
            <p:cNvSpPr>
              <a:spLocks/>
            </p:cNvSpPr>
            <p:nvPr/>
          </p:nvSpPr>
          <p:spPr bwMode="auto">
            <a:xfrm>
              <a:off x="143998" y="4729109"/>
              <a:ext cx="322607" cy="757291"/>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29"/>
            <p:cNvSpPr>
              <a:spLocks/>
            </p:cNvSpPr>
            <p:nvPr/>
          </p:nvSpPr>
          <p:spPr bwMode="auto">
            <a:xfrm>
              <a:off x="1483822" y="4729109"/>
              <a:ext cx="321092" cy="757291"/>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3"/>
            <p:cNvSpPr>
              <a:spLocks/>
            </p:cNvSpPr>
            <p:nvPr/>
          </p:nvSpPr>
          <p:spPr bwMode="auto">
            <a:xfrm>
              <a:off x="578004" y="2437803"/>
              <a:ext cx="778849" cy="762597"/>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FFF0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Oval 18"/>
            <p:cNvSpPr/>
            <p:nvPr/>
          </p:nvSpPr>
          <p:spPr>
            <a:xfrm>
              <a:off x="687050" y="4761548"/>
              <a:ext cx="619167" cy="631551"/>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642220" y="3597249"/>
              <a:ext cx="619167" cy="631551"/>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642219" y="2497150"/>
              <a:ext cx="619167" cy="631551"/>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623566" y="1450499"/>
              <a:ext cx="619167" cy="631551"/>
            </a:xfrm>
            <a:prstGeom prst="ellipse">
              <a:avLst/>
            </a:prstGeom>
            <a:gradFill flip="none" rotWithShape="1">
              <a:gsLst>
                <a:gs pos="0">
                  <a:schemeClr val="bg1">
                    <a:alpha val="75000"/>
                  </a:schemeClr>
                </a:gs>
                <a:gs pos="34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aphicFrame>
        <p:nvGraphicFramePr>
          <p:cNvPr id="24" name="Table 23"/>
          <p:cNvGraphicFramePr>
            <a:graphicFrameLocks noGrp="1"/>
          </p:cNvGraphicFramePr>
          <p:nvPr>
            <p:extLst>
              <p:ext uri="{D42A27DB-BD31-4B8C-83A1-F6EECF244321}">
                <p14:modId xmlns:p14="http://schemas.microsoft.com/office/powerpoint/2010/main" val="1796739330"/>
              </p:ext>
            </p:extLst>
          </p:nvPr>
        </p:nvGraphicFramePr>
        <p:xfrm>
          <a:off x="5029145" y="1611953"/>
          <a:ext cx="6868423" cy="4319336"/>
        </p:xfrm>
        <a:graphic>
          <a:graphicData uri="http://schemas.openxmlformats.org/drawingml/2006/table">
            <a:tbl>
              <a:tblPr firstRow="1" bandRow="1">
                <a:tableStyleId>{5C22544A-7EE6-4342-B048-85BDC9FD1C3A}</a:tableStyleId>
              </a:tblPr>
              <a:tblGrid>
                <a:gridCol w="6165476">
                  <a:extLst>
                    <a:ext uri="{9D8B030D-6E8A-4147-A177-3AD203B41FA5}">
                      <a16:colId xmlns:a16="http://schemas.microsoft.com/office/drawing/2014/main" val="3387298735"/>
                    </a:ext>
                  </a:extLst>
                </a:gridCol>
                <a:gridCol w="702947">
                  <a:extLst>
                    <a:ext uri="{9D8B030D-6E8A-4147-A177-3AD203B41FA5}">
                      <a16:colId xmlns:a16="http://schemas.microsoft.com/office/drawing/2014/main" val="142048879"/>
                    </a:ext>
                  </a:extLst>
                </a:gridCol>
              </a:tblGrid>
              <a:tr h="529935">
                <a:tc>
                  <a:txBody>
                    <a:bodyPr/>
                    <a:lstStyle/>
                    <a:p>
                      <a:pPr algn="ctr"/>
                      <a:r>
                        <a:rPr lang="ka-GE" sz="2000" dirty="0">
                          <a:solidFill>
                            <a:schemeClr val="accent4">
                              <a:lumMod val="50000"/>
                            </a:schemeClr>
                          </a:solidFill>
                        </a:rPr>
                        <a:t>ინციდენტობა</a:t>
                      </a:r>
                      <a:endParaRPr lang="en-US" sz="2000" dirty="0">
                        <a:solidFill>
                          <a:schemeClr val="accent4">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2000" dirty="0">
                        <a:solidFill>
                          <a:schemeClr val="accent4">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887268"/>
                  </a:ext>
                </a:extLst>
              </a:tr>
              <a:tr h="653345">
                <a:tc>
                  <a:txBody>
                    <a:bodyPr/>
                    <a:lstStyle/>
                    <a:p>
                      <a:r>
                        <a:rPr lang="ka-GE" sz="1800" b="1" dirty="0"/>
                        <a:t>ახალი შემთხვევები </a:t>
                      </a:r>
                      <a:r>
                        <a:rPr lang="ka-GE" sz="1800" b="1" u="sng" dirty="0"/>
                        <a:t>&lt;</a:t>
                      </a:r>
                      <a:r>
                        <a:rPr lang="ka-GE" sz="1800" b="1" baseline="0" dirty="0"/>
                        <a:t> 5  ასი ათას მოსახლეზე </a:t>
                      </a:r>
                    </a:p>
                    <a:p>
                      <a:r>
                        <a:rPr lang="ka-GE" sz="1800" b="1" baseline="0" dirty="0"/>
                        <a:t>(14 დღიანი საშუალო)</a:t>
                      </a:r>
                      <a:endParaRPr lang="en-US" sz="18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endParaRPr lang="en-US" sz="18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3023356"/>
                  </a:ext>
                </a:extLst>
              </a:tr>
              <a:tr h="392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5406986"/>
                  </a:ext>
                </a:extLst>
              </a:tr>
              <a:tr h="653345">
                <a:tc>
                  <a:txBody>
                    <a:bodyPr/>
                    <a:lstStyle/>
                    <a:p>
                      <a:r>
                        <a:rPr lang="ka-GE" sz="1800" b="1" dirty="0"/>
                        <a:t>ახალი შემთხვევები </a:t>
                      </a:r>
                      <a:r>
                        <a:rPr lang="ka-GE" sz="1800" b="1" u="none" baseline="0" dirty="0"/>
                        <a:t>- </a:t>
                      </a:r>
                      <a:r>
                        <a:rPr lang="ka-GE" sz="1800" b="1" baseline="0" dirty="0"/>
                        <a:t>5.1-10 / 100 000 მოსახლეზე</a:t>
                      </a:r>
                    </a:p>
                    <a:p>
                      <a:r>
                        <a:rPr lang="ka-GE" sz="1800" b="1" baseline="0" dirty="0"/>
                        <a:t>(14 დღიანი საშუალო)</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336245"/>
                  </a:ext>
                </a:extLst>
              </a:tr>
              <a:tr h="392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0171523"/>
                  </a:ext>
                </a:extLst>
              </a:tr>
              <a:tr h="653345">
                <a:tc>
                  <a:txBody>
                    <a:bodyPr/>
                    <a:lstStyle/>
                    <a:p>
                      <a:r>
                        <a:rPr lang="ka-GE" sz="1800" b="1" dirty="0"/>
                        <a:t>ახალი შემთხვევები</a:t>
                      </a:r>
                      <a:r>
                        <a:rPr lang="ka-GE" sz="1800" b="1" baseline="0" dirty="0"/>
                        <a:t> - 10.1-20 ასი ათას მოსახლეზე</a:t>
                      </a:r>
                    </a:p>
                    <a:p>
                      <a:r>
                        <a:rPr lang="ka-GE" sz="1800" b="1" baseline="0" dirty="0"/>
                        <a:t>(14 დღიანი საშუალო)</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9610"/>
                    </a:solidFill>
                  </a:tcPr>
                </a:tc>
                <a:tc>
                  <a:txBody>
                    <a:bodyPr/>
                    <a:lstStyle/>
                    <a:p>
                      <a:endParaRPr lang="en-US" sz="18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6324585"/>
                  </a:ext>
                </a:extLst>
              </a:tr>
              <a:tr h="392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1316753"/>
                  </a:ext>
                </a:extLst>
              </a:tr>
              <a:tr h="653345">
                <a:tc>
                  <a:txBody>
                    <a:bodyPr/>
                    <a:lstStyle/>
                    <a:p>
                      <a:r>
                        <a:rPr lang="ka-GE" sz="1800" b="1" dirty="0"/>
                        <a:t>ახალი შემთხვევები</a:t>
                      </a:r>
                      <a:r>
                        <a:rPr lang="ka-GE" sz="1800" b="1" baseline="0" dirty="0"/>
                        <a:t> </a:t>
                      </a:r>
                      <a:r>
                        <a:rPr lang="ka-GE" sz="1800" b="1" u="sng" dirty="0"/>
                        <a:t>&gt;20 </a:t>
                      </a:r>
                      <a:r>
                        <a:rPr lang="ka-GE" sz="1800" b="1" u="sng" baseline="0" dirty="0"/>
                        <a:t> </a:t>
                      </a:r>
                      <a:r>
                        <a:rPr lang="ka-GE" sz="1800" b="1" baseline="0" dirty="0"/>
                        <a:t>ასი ათას მოსახლეზე</a:t>
                      </a:r>
                    </a:p>
                    <a:p>
                      <a:r>
                        <a:rPr lang="ka-GE" sz="1800" b="1" baseline="0" dirty="0"/>
                        <a:t>(14 დღიანი საშუალო)</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5050"/>
                    </a:solidFill>
                  </a:tcPr>
                </a:tc>
                <a:tc>
                  <a:txBody>
                    <a:bodyPr/>
                    <a:lstStyle/>
                    <a:p>
                      <a:endParaRPr lang="en-US" sz="18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4181939"/>
                  </a:ext>
                </a:extLst>
              </a:tr>
            </a:tbl>
          </a:graphicData>
        </a:graphic>
      </p:graphicFrame>
      <p:sp>
        <p:nvSpPr>
          <p:cNvPr id="25" name="Right Arrow 24"/>
          <p:cNvSpPr/>
          <p:nvPr/>
        </p:nvSpPr>
        <p:spPr>
          <a:xfrm>
            <a:off x="2469970" y="2104072"/>
            <a:ext cx="2122719" cy="781487"/>
          </a:xfrm>
          <a:prstGeom prst="rightArrow">
            <a:avLst>
              <a:gd name="adj1" fmla="val 77712"/>
              <a:gd name="adj2" fmla="val 50000"/>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ნორმა</a:t>
            </a:r>
            <a:endParaRPr lang="en-US" b="1" dirty="0">
              <a:solidFill>
                <a:schemeClr val="tx1"/>
              </a:solidFill>
            </a:endParaRPr>
          </a:p>
        </p:txBody>
      </p:sp>
      <p:sp>
        <p:nvSpPr>
          <p:cNvPr id="29" name="Right Arrow 28"/>
          <p:cNvSpPr/>
          <p:nvPr/>
        </p:nvSpPr>
        <p:spPr>
          <a:xfrm>
            <a:off x="2434479" y="3165582"/>
            <a:ext cx="2122719" cy="781487"/>
          </a:xfrm>
          <a:prstGeom prst="rightArrow">
            <a:avLst>
              <a:gd name="adj1" fmla="val 77712"/>
              <a:gd name="adj2" fmla="val 50000"/>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დაბალი</a:t>
            </a:r>
            <a:endParaRPr lang="en-US" b="1" dirty="0">
              <a:solidFill>
                <a:schemeClr val="tx1"/>
              </a:solidFill>
            </a:endParaRPr>
          </a:p>
        </p:txBody>
      </p:sp>
      <p:sp>
        <p:nvSpPr>
          <p:cNvPr id="30" name="Right Arrow 29"/>
          <p:cNvSpPr/>
          <p:nvPr/>
        </p:nvSpPr>
        <p:spPr>
          <a:xfrm>
            <a:off x="2429412" y="4214780"/>
            <a:ext cx="2122719" cy="781487"/>
          </a:xfrm>
          <a:prstGeom prst="rightArrow">
            <a:avLst>
              <a:gd name="adj1" fmla="val 77712"/>
              <a:gd name="adj2" fmla="val 50000"/>
            </a:avLst>
          </a:prstGeom>
          <a:gradFill flip="none" rotWithShape="1">
            <a:gsLst>
              <a:gs pos="0">
                <a:srgbClr val="E07A33">
                  <a:shade val="30000"/>
                  <a:satMod val="115000"/>
                </a:srgbClr>
              </a:gs>
              <a:gs pos="50000">
                <a:srgbClr val="E07A33">
                  <a:shade val="67500"/>
                  <a:satMod val="115000"/>
                </a:srgbClr>
              </a:gs>
              <a:gs pos="100000">
                <a:srgbClr val="E07A33">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საშუალო</a:t>
            </a:r>
            <a:endParaRPr lang="en-US" b="1" dirty="0">
              <a:solidFill>
                <a:schemeClr val="tx1"/>
              </a:solidFill>
            </a:endParaRPr>
          </a:p>
        </p:txBody>
      </p:sp>
      <p:sp>
        <p:nvSpPr>
          <p:cNvPr id="31" name="Right Arrow 30"/>
          <p:cNvSpPr/>
          <p:nvPr/>
        </p:nvSpPr>
        <p:spPr>
          <a:xfrm>
            <a:off x="2429412" y="5316229"/>
            <a:ext cx="2122719" cy="781487"/>
          </a:xfrm>
          <a:prstGeom prst="rightArrow">
            <a:avLst>
              <a:gd name="adj1" fmla="val 77712"/>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მაღალი</a:t>
            </a:r>
            <a:endParaRPr lang="en-US" b="1" dirty="0">
              <a:solidFill>
                <a:schemeClr val="tx1"/>
              </a:solidFill>
            </a:endParaRPr>
          </a:p>
        </p:txBody>
      </p:sp>
    </p:spTree>
    <p:extLst>
      <p:ext uri="{BB962C8B-B14F-4D97-AF65-F5344CB8AC3E}">
        <p14:creationId xmlns:p14="http://schemas.microsoft.com/office/powerpoint/2010/main" val="145781095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1645</TotalTime>
  <Words>2135</Words>
  <Application>Microsoft Office PowerPoint</Application>
  <PresentationFormat>Widescreen</PresentationFormat>
  <Paragraphs>339</Paragraphs>
  <Slides>24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Sylfaen</vt:lpstr>
      <vt:lpstr>Wingdings</vt:lpstr>
      <vt:lpstr>Wingdings 3</vt:lpstr>
      <vt:lpstr>Wisp</vt:lpstr>
      <vt:lpstr>PowerPoint Presentation</vt:lpstr>
      <vt:lpstr>PowerPoint Presentation</vt:lpstr>
      <vt:lpstr>ძირითადი პრინციპები</vt:lpstr>
      <vt:lpstr>მთავარი ორიენტირი</vt:lpstr>
      <vt:lpstr>განგაშის ოთხდონიანი სისტემა</vt:lpstr>
      <vt:lpstr>ამოცანები</vt:lpstr>
      <vt:lpstr>საზოგადოებრივი ჯანდაცვის გაძლიერება</vt:lpstr>
      <vt:lpstr>ეპიდზედამხედველობის გაძლიერება</vt:lpstr>
      <vt:lpstr>განგაშის დონეები</vt:lpstr>
      <vt:lpstr>ლაბორატორიული სისტემის გაძლიერება</vt:lpstr>
      <vt:lpstr>მოსალოდნელი შედეგი</vt:lpstr>
      <vt:lpstr>განგაშის დონეების შესაბამისი აქტივობები</vt:lpstr>
      <vt:lpstr>COVID-19-ზე რეაგირებისთვის პირველადი ჯანდაცვის ქსელის გაძლიერება</vt:lpstr>
      <vt:lpstr>ჰოსპიტალური სექტორის მზაობის უზრუნველყოფა</vt:lpstr>
      <vt:lpstr>ადამიანური რესურსის მობილიზება და მომზადება კოვიდზე რეაგირებისთვის</vt:lpstr>
      <vt:lpstr>ჯანმრთელობის ხელშეწყობა, რისკის კომუნიკაცია და სამოქალაქო ცნობიერების გაძლიერება</vt:lpstr>
      <vt:lpstr>დამატებითი მიმართულებები და ღონისძიებები</vt:lpstr>
      <vt:lpstr>ლოჯისტიკა</vt:lpstr>
      <vt:lpstr>საინფორმაციო ტექნოლოგიები</vt:lpstr>
      <vt:lpstr>მულტისექტორული თანამშრომლობა</vt:lpstr>
      <vt:lpstr>2021 წლის მანძილზე განსახორციელებელი გრძელვადიანი ღონისძიებები (1)</vt:lpstr>
      <vt:lpstr>2021 წლის მანძილზე განსახორციელებელი გრძელვადიანი ღონისძიებები (2)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ჯანდაცვის სისტემის გამოწვევები და დაგეგმილი ნაბიჯები  2019-2020</dc:title>
  <dc:creator>Tea Bakradze</dc:creator>
  <cp:lastModifiedBy>Ketevan Goginashvili</cp:lastModifiedBy>
  <cp:revision>165</cp:revision>
  <dcterms:created xsi:type="dcterms:W3CDTF">2019-12-17T10:03:08Z</dcterms:created>
  <dcterms:modified xsi:type="dcterms:W3CDTF">2020-09-26T05:04:39Z</dcterms:modified>
</cp:coreProperties>
</file>